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97"/>
  </p:notesMasterIdLst>
  <p:sldIdLst>
    <p:sldId id="294" r:id="rId3"/>
    <p:sldId id="446" r:id="rId4"/>
    <p:sldId id="447" r:id="rId5"/>
    <p:sldId id="460" r:id="rId6"/>
    <p:sldId id="295" r:id="rId7"/>
    <p:sldId id="448" r:id="rId8"/>
    <p:sldId id="463" r:id="rId9"/>
    <p:sldId id="464" r:id="rId10"/>
    <p:sldId id="445" r:id="rId11"/>
    <p:sldId id="450" r:id="rId12"/>
    <p:sldId id="451" r:id="rId13"/>
    <p:sldId id="452" r:id="rId14"/>
    <p:sldId id="461" r:id="rId15"/>
    <p:sldId id="454" r:id="rId16"/>
    <p:sldId id="459" r:id="rId17"/>
    <p:sldId id="456" r:id="rId18"/>
    <p:sldId id="457" r:id="rId19"/>
    <p:sldId id="297" r:id="rId20"/>
    <p:sldId id="298" r:id="rId21"/>
    <p:sldId id="299" r:id="rId22"/>
    <p:sldId id="300" r:id="rId23"/>
    <p:sldId id="462" r:id="rId24"/>
    <p:sldId id="383" r:id="rId25"/>
    <p:sldId id="388" r:id="rId26"/>
    <p:sldId id="384" r:id="rId27"/>
    <p:sldId id="385" r:id="rId28"/>
    <p:sldId id="412" r:id="rId29"/>
    <p:sldId id="301" r:id="rId30"/>
    <p:sldId id="302" r:id="rId31"/>
    <p:sldId id="303" r:id="rId32"/>
    <p:sldId id="304" r:id="rId33"/>
    <p:sldId id="305" r:id="rId34"/>
    <p:sldId id="306" r:id="rId35"/>
    <p:sldId id="309" r:id="rId36"/>
    <p:sldId id="310" r:id="rId37"/>
    <p:sldId id="311" r:id="rId38"/>
    <p:sldId id="389" r:id="rId39"/>
    <p:sldId id="390" r:id="rId40"/>
    <p:sldId id="391" r:id="rId41"/>
    <p:sldId id="394" r:id="rId42"/>
    <p:sldId id="392" r:id="rId43"/>
    <p:sldId id="393" r:id="rId44"/>
    <p:sldId id="395" r:id="rId45"/>
    <p:sldId id="397" r:id="rId46"/>
    <p:sldId id="398" r:id="rId47"/>
    <p:sldId id="399" r:id="rId48"/>
    <p:sldId id="443" r:id="rId49"/>
    <p:sldId id="313" r:id="rId50"/>
    <p:sldId id="414" r:id="rId51"/>
    <p:sldId id="318" r:id="rId52"/>
    <p:sldId id="415" r:id="rId53"/>
    <p:sldId id="320" r:id="rId54"/>
    <p:sldId id="321" r:id="rId55"/>
    <p:sldId id="322" r:id="rId56"/>
    <p:sldId id="417" r:id="rId57"/>
    <p:sldId id="327" r:id="rId58"/>
    <p:sldId id="328" r:id="rId59"/>
    <p:sldId id="435" r:id="rId60"/>
    <p:sldId id="434" r:id="rId61"/>
    <p:sldId id="433" r:id="rId62"/>
    <p:sldId id="428" r:id="rId63"/>
    <p:sldId id="440" r:id="rId64"/>
    <p:sldId id="439" r:id="rId65"/>
    <p:sldId id="429" r:id="rId66"/>
    <p:sldId id="438" r:id="rId67"/>
    <p:sldId id="436" r:id="rId68"/>
    <p:sldId id="432" r:id="rId69"/>
    <p:sldId id="334" r:id="rId70"/>
    <p:sldId id="347" r:id="rId71"/>
    <p:sldId id="350" r:id="rId72"/>
    <p:sldId id="401" r:id="rId73"/>
    <p:sldId id="441" r:id="rId74"/>
    <p:sldId id="351" r:id="rId75"/>
    <p:sldId id="403" r:id="rId76"/>
    <p:sldId id="402" r:id="rId77"/>
    <p:sldId id="352" r:id="rId78"/>
    <p:sldId id="404" r:id="rId79"/>
    <p:sldId id="405" r:id="rId80"/>
    <p:sldId id="418" r:id="rId81"/>
    <p:sldId id="442" r:id="rId82"/>
    <p:sldId id="360" r:id="rId83"/>
    <p:sldId id="425" r:id="rId84"/>
    <p:sldId id="426" r:id="rId85"/>
    <p:sldId id="427" r:id="rId86"/>
    <p:sldId id="422" r:id="rId87"/>
    <p:sldId id="407" r:id="rId88"/>
    <p:sldId id="408" r:id="rId89"/>
    <p:sldId id="419" r:id="rId90"/>
    <p:sldId id="444" r:id="rId91"/>
    <p:sldId id="420" r:id="rId92"/>
    <p:sldId id="369" r:id="rId93"/>
    <p:sldId id="421" r:id="rId94"/>
    <p:sldId id="370" r:id="rId95"/>
    <p:sldId id="458" r:id="rId9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404"/>
    <a:srgbClr val="82878C"/>
    <a:srgbClr val="0000FF"/>
    <a:srgbClr val="F2F2F2"/>
    <a:srgbClr val="E4E4EC"/>
    <a:srgbClr val="DEDEDE"/>
    <a:srgbClr val="FAFAFC"/>
    <a:srgbClr val="595959"/>
    <a:srgbClr val="54545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82546"/>
  </p:normalViewPr>
  <p:slideViewPr>
    <p:cSldViewPr snapToGrid="0">
      <p:cViewPr varScale="1">
        <p:scale>
          <a:sx n="83" d="100"/>
          <a:sy n="83" d="100"/>
        </p:scale>
        <p:origin x="-1936" y="-104"/>
      </p:cViewPr>
      <p:guideLst>
        <p:guide orient="horz" pos="2160"/>
        <p:guide pos="2880"/>
      </p:guideLst>
    </p:cSldViewPr>
  </p:slideViewPr>
  <p:notesTextViewPr>
    <p:cViewPr>
      <p:scale>
        <a:sx n="1" d="1"/>
        <a:sy n="1" d="1"/>
      </p:scale>
      <p:origin x="0" y="0"/>
    </p:cViewPr>
  </p:notesTextViewPr>
  <p:sorterViewPr>
    <p:cViewPr>
      <p:scale>
        <a:sx n="100" d="100"/>
        <a:sy n="100" d="100"/>
      </p:scale>
      <p:origin x="0" y="-258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commentAuthors" Target="commentAuthor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esProps" Target="pres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7-15T10:30:51.166" idx="1">
    <p:pos x="10" y="10"/>
    <p:text>タイトルは仮</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E67B1-E584-4720-817D-DD5D20C3975D}" type="datetimeFigureOut">
              <a:rPr kumimoji="1" lang="ja-JP" altLang="en-US" smtClean="0"/>
              <a:t>17/07/15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31A60-C776-4263-A2FB-8D24586021F6}" type="slidenum">
              <a:rPr kumimoji="1" lang="ja-JP" altLang="en-US" smtClean="0"/>
              <a:t>‹#›</a:t>
            </a:fld>
            <a:endParaRPr kumimoji="1" lang="ja-JP" altLang="en-US"/>
          </a:p>
        </p:txBody>
      </p:sp>
    </p:spTree>
    <p:extLst>
      <p:ext uri="{BB962C8B-B14F-4D97-AF65-F5344CB8AC3E}">
        <p14:creationId xmlns:p14="http://schemas.microsoft.com/office/powerpoint/2010/main" val="38171977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今回は、</a:t>
            </a:r>
            <a:r>
              <a:rPr kumimoji="1" lang="en-US" altLang="ja-JP" dirty="0" smtClean="0"/>
              <a:t>2017</a:t>
            </a:r>
            <a:r>
              <a:rPr kumimoji="1" lang="ja-JP" altLang="en-US" dirty="0" smtClean="0"/>
              <a:t>年</a:t>
            </a:r>
            <a:r>
              <a:rPr kumimoji="1" lang="en-US" altLang="ja-JP" dirty="0" smtClean="0"/>
              <a:t>8</a:t>
            </a:r>
            <a:r>
              <a:rPr kumimoji="1" lang="ja-JP" altLang="en-US" dirty="0" smtClean="0"/>
              <a:t>月</a:t>
            </a:r>
            <a:r>
              <a:rPr kumimoji="1" lang="en-US" altLang="ja-JP" dirty="0" smtClean="0"/>
              <a:t>7</a:t>
            </a:r>
            <a:r>
              <a:rPr kumimoji="1" lang="ja-JP" altLang="en-US" dirty="0" smtClean="0"/>
              <a:t>日から</a:t>
            </a:r>
            <a:r>
              <a:rPr kumimoji="1" lang="en-US" altLang="ja-JP" dirty="0" smtClean="0"/>
              <a:t>11</a:t>
            </a:r>
            <a:r>
              <a:rPr kumimoji="1" lang="ja-JP" altLang="en-US" dirty="0" smtClean="0"/>
              <a:t>日まで、アメリカはフロリダのオーランドで開催されました、世界最大のアジャイルのカンファレンス、「</a:t>
            </a:r>
            <a:r>
              <a:rPr kumimoji="1" lang="en-US" altLang="ja-JP" dirty="0" smtClean="0"/>
              <a:t>Agile2017</a:t>
            </a:r>
            <a:r>
              <a:rPr kumimoji="1" lang="ja-JP" altLang="en-US" dirty="0" smtClean="0"/>
              <a:t>」について報告させていただきます。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a:t>
            </a:fld>
            <a:endParaRPr kumimoji="1" lang="ja-JP" altLang="en-US"/>
          </a:p>
        </p:txBody>
      </p:sp>
    </p:spTree>
    <p:extLst>
      <p:ext uri="{BB962C8B-B14F-4D97-AF65-F5344CB8AC3E}">
        <p14:creationId xmlns:p14="http://schemas.microsoft.com/office/powerpoint/2010/main" val="126213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実力のある人ならば誰でも参加出来るカンファレンスになってきたと言えるかもしれない。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16</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17</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22</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26</a:t>
            </a:fld>
            <a:endParaRPr kumimoji="1" lang="ja-JP" altLang="en-US"/>
          </a:p>
        </p:txBody>
      </p:sp>
    </p:spTree>
    <p:extLst>
      <p:ext uri="{BB962C8B-B14F-4D97-AF65-F5344CB8AC3E}">
        <p14:creationId xmlns:p14="http://schemas.microsoft.com/office/powerpoint/2010/main" val="38049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ここで会場に、メトリクスを取得・活用しているかを質問してみる。</a:t>
            </a:r>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28</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29</a:t>
            </a:fld>
            <a:endParaRPr kumimoji="1" lang="ja-JP" altLang="en-US"/>
          </a:p>
        </p:txBody>
      </p:sp>
    </p:spTree>
    <p:extLst>
      <p:ext uri="{BB962C8B-B14F-4D97-AF65-F5344CB8AC3E}">
        <p14:creationId xmlns:p14="http://schemas.microsoft.com/office/powerpoint/2010/main" val="39896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6:00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31</a:t>
            </a:fld>
            <a:endParaRPr kumimoji="1" lang="ja-JP" altLang="en-US"/>
          </a:p>
        </p:txBody>
      </p:sp>
    </p:spTree>
    <p:extLst>
      <p:ext uri="{BB962C8B-B14F-4D97-AF65-F5344CB8AC3E}">
        <p14:creationId xmlns:p14="http://schemas.microsoft.com/office/powerpoint/2010/main" val="196817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6:30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32</a:t>
            </a:fld>
            <a:endParaRPr kumimoji="1" lang="ja-JP" altLang="en-US"/>
          </a:p>
        </p:txBody>
      </p:sp>
    </p:spTree>
    <p:extLst>
      <p:ext uri="{BB962C8B-B14F-4D97-AF65-F5344CB8AC3E}">
        <p14:creationId xmlns:p14="http://schemas.microsoft.com/office/powerpoint/2010/main" val="804565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ピープルウェア・ゆとりの法則</a:t>
            </a:r>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36</a:t>
            </a:fld>
            <a:endParaRPr kumimoji="1" lang="ja-JP" altLang="en-US"/>
          </a:p>
        </p:txBody>
      </p:sp>
    </p:spTree>
    <p:extLst>
      <p:ext uri="{BB962C8B-B14F-4D97-AF65-F5344CB8AC3E}">
        <p14:creationId xmlns:p14="http://schemas.microsoft.com/office/powerpoint/2010/main" val="1889394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15:00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48</a:t>
            </a:fld>
            <a:endParaRPr kumimoji="1" lang="ja-JP" altLang="en-US"/>
          </a:p>
        </p:txBody>
      </p:sp>
    </p:spTree>
    <p:extLst>
      <p:ext uri="{BB962C8B-B14F-4D97-AF65-F5344CB8AC3E}">
        <p14:creationId xmlns:p14="http://schemas.microsoft.com/office/powerpoint/2010/main" val="76559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56</a:t>
            </a:fld>
            <a:endParaRPr kumimoji="1" lang="ja-JP" altLang="en-US"/>
          </a:p>
        </p:txBody>
      </p:sp>
    </p:spTree>
    <p:extLst>
      <p:ext uri="{BB962C8B-B14F-4D97-AF65-F5344CB8AC3E}">
        <p14:creationId xmlns:p14="http://schemas.microsoft.com/office/powerpoint/2010/main" val="6673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会場に質問して、回答を募ってみる。</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57</a:t>
            </a:fld>
            <a:endParaRPr kumimoji="1" lang="ja-JP" altLang="en-US"/>
          </a:p>
        </p:txBody>
      </p:sp>
    </p:spTree>
    <p:extLst>
      <p:ext uri="{BB962C8B-B14F-4D97-AF65-F5344CB8AC3E}">
        <p14:creationId xmlns:p14="http://schemas.microsoft.com/office/powerpoint/2010/main" val="1048559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いずれも、ミスがあったらやり直しで、これ以上の</a:t>
            </a:r>
            <a:r>
              <a:rPr kumimoji="1" lang="ja-JP" altLang="en-US" smtClean="0"/>
              <a:t>時間がかかります。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60</a:t>
            </a:fld>
            <a:endParaRPr kumimoji="1" lang="ja-JP" altLang="en-US"/>
          </a:p>
        </p:txBody>
      </p:sp>
    </p:spTree>
    <p:extLst>
      <p:ext uri="{BB962C8B-B14F-4D97-AF65-F5344CB8AC3E}">
        <p14:creationId xmlns:p14="http://schemas.microsoft.com/office/powerpoint/2010/main" val="1811815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dirty="0" smtClean="0">
                <a:latin typeface="Hiragino Kaku Gothic Pro W6" charset="-128"/>
                <a:ea typeface="Hiragino Kaku Gothic Pro W6" charset="-128"/>
                <a:cs typeface="Hiragino Kaku Gothic Pro W6" charset="-128"/>
              </a:rPr>
              <a:t>対象人数に関係なく、</a:t>
            </a:r>
            <a:r>
              <a:rPr lang="ja-JP" altLang="en-US" sz="1200" b="1" dirty="0" smtClean="0">
                <a:solidFill>
                  <a:srgbClr val="0000FF"/>
                </a:solidFill>
                <a:latin typeface="Hiragino Kaku Gothic Pro W6" charset="-128"/>
                <a:ea typeface="Hiragino Kaku Gothic Pro W6" charset="-128"/>
                <a:cs typeface="Hiragino Kaku Gothic Pro W6" charset="-128"/>
              </a:rPr>
              <a:t>一律同じ時間で</a:t>
            </a:r>
            <a:r>
              <a:rPr lang="ja-JP" altLang="en-US" sz="1200" b="1" dirty="0" smtClean="0">
                <a:latin typeface="Hiragino Kaku Gothic Pro W6" charset="-128"/>
                <a:ea typeface="Hiragino Kaku Gothic Pro W6" charset="-128"/>
                <a:cs typeface="Hiragino Kaku Gothic Pro W6" charset="-128"/>
              </a:rPr>
              <a:t>実施可能なところがポイントです。</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62</a:t>
            </a:fld>
            <a:endParaRPr kumimoji="1" lang="ja-JP" altLang="en-US"/>
          </a:p>
        </p:txBody>
      </p:sp>
    </p:spTree>
    <p:extLst>
      <p:ext uri="{BB962C8B-B14F-4D97-AF65-F5344CB8AC3E}">
        <p14:creationId xmlns:p14="http://schemas.microsoft.com/office/powerpoint/2010/main" val="46049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63</a:t>
            </a:fld>
            <a:endParaRPr kumimoji="1" lang="ja-JP" altLang="en-US"/>
          </a:p>
        </p:txBody>
      </p:sp>
    </p:spTree>
    <p:extLst>
      <p:ext uri="{BB962C8B-B14F-4D97-AF65-F5344CB8AC3E}">
        <p14:creationId xmlns:p14="http://schemas.microsoft.com/office/powerpoint/2010/main" val="969478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これらを、メトリクスを活用することで実現したことがポイント。</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65</a:t>
            </a:fld>
            <a:endParaRPr kumimoji="1" lang="ja-JP" altLang="en-US"/>
          </a:p>
        </p:txBody>
      </p:sp>
    </p:spTree>
    <p:extLst>
      <p:ext uri="{BB962C8B-B14F-4D97-AF65-F5344CB8AC3E}">
        <p14:creationId xmlns:p14="http://schemas.microsoft.com/office/powerpoint/2010/main" val="36834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24:00</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68</a:t>
            </a:fld>
            <a:endParaRPr kumimoji="1" lang="ja-JP" altLang="en-US"/>
          </a:p>
        </p:txBody>
      </p:sp>
    </p:spTree>
    <p:extLst>
      <p:ext uri="{BB962C8B-B14F-4D97-AF65-F5344CB8AC3E}">
        <p14:creationId xmlns:p14="http://schemas.microsoft.com/office/powerpoint/2010/main" val="1919152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ここは、ゆっくり説明する。</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76</a:t>
            </a:fld>
            <a:endParaRPr kumimoji="1" lang="ja-JP" altLang="en-US"/>
          </a:p>
        </p:txBody>
      </p:sp>
    </p:spTree>
    <p:extLst>
      <p:ext uri="{BB962C8B-B14F-4D97-AF65-F5344CB8AC3E}">
        <p14:creationId xmlns:p14="http://schemas.microsoft.com/office/powerpoint/2010/main" val="19567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メトリクスを取っていたからこそ、</a:t>
            </a:r>
            <a:endParaRPr kumimoji="1" lang="en-US" altLang="ja-JP" dirty="0" smtClean="0"/>
          </a:p>
          <a:p>
            <a:r>
              <a:rPr kumimoji="1" lang="ja-JP" altLang="en-US" dirty="0" smtClean="0"/>
              <a:t>自信を持ってこれらのアクションを</a:t>
            </a:r>
            <a:endParaRPr kumimoji="1" lang="en-US" altLang="ja-JP" dirty="0" smtClean="0"/>
          </a:p>
          <a:p>
            <a:r>
              <a:rPr kumimoji="1" lang="ja-JP" altLang="en-US" dirty="0" smtClean="0"/>
              <a:t>実施することができました。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77</a:t>
            </a:fld>
            <a:endParaRPr kumimoji="1" lang="ja-JP" altLang="en-US"/>
          </a:p>
        </p:txBody>
      </p:sp>
    </p:spTree>
    <p:extLst>
      <p:ext uri="{BB962C8B-B14F-4D97-AF65-F5344CB8AC3E}">
        <p14:creationId xmlns:p14="http://schemas.microsoft.com/office/powerpoint/2010/main" val="1475016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80</a:t>
            </a:fld>
            <a:endParaRPr kumimoji="1" lang="ja-JP" altLang="en-US"/>
          </a:p>
        </p:txBody>
      </p:sp>
    </p:spTree>
    <p:extLst>
      <p:ext uri="{BB962C8B-B14F-4D97-AF65-F5344CB8AC3E}">
        <p14:creationId xmlns:p14="http://schemas.microsoft.com/office/powerpoint/2010/main" val="44513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30:00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81</a:t>
            </a:fld>
            <a:endParaRPr kumimoji="1" lang="ja-JP" altLang="en-US"/>
          </a:p>
        </p:txBody>
      </p:sp>
    </p:spTree>
    <p:extLst>
      <p:ext uri="{BB962C8B-B14F-4D97-AF65-F5344CB8AC3E}">
        <p14:creationId xmlns:p14="http://schemas.microsoft.com/office/powerpoint/2010/main" val="677757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36:00</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93</a:t>
            </a:fld>
            <a:endParaRPr kumimoji="1" lang="ja-JP" altLang="en-US"/>
          </a:p>
        </p:txBody>
      </p:sp>
    </p:spTree>
    <p:extLst>
      <p:ext uri="{BB962C8B-B14F-4D97-AF65-F5344CB8AC3E}">
        <p14:creationId xmlns:p14="http://schemas.microsoft.com/office/powerpoint/2010/main" val="1442668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94</a:t>
            </a:fld>
            <a:endParaRPr kumimoji="1" lang="ja-JP" altLang="en-US"/>
          </a:p>
        </p:txBody>
      </p:sp>
    </p:spTree>
    <p:extLst>
      <p:ext uri="{BB962C8B-B14F-4D97-AF65-F5344CB8AC3E}">
        <p14:creationId xmlns:p14="http://schemas.microsoft.com/office/powerpoint/2010/main" val="1337064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a:t>
            </a:fld>
            <a:endParaRPr kumimoji="1" lang="ja-JP" altLang="en-US"/>
          </a:p>
        </p:txBody>
      </p:sp>
    </p:spTree>
    <p:extLst>
      <p:ext uri="{BB962C8B-B14F-4D97-AF65-F5344CB8AC3E}">
        <p14:creationId xmlns:p14="http://schemas.microsoft.com/office/powerpoint/2010/main" val="40497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a:t>
            </a:fld>
            <a:endParaRPr kumimoji="1" lang="ja-JP" altLang="en-US"/>
          </a:p>
        </p:txBody>
      </p:sp>
    </p:spTree>
    <p:extLst>
      <p:ext uri="{BB962C8B-B14F-4D97-AF65-F5344CB8AC3E}">
        <p14:creationId xmlns:p14="http://schemas.microsoft.com/office/powerpoint/2010/main" val="92511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実力のある人ならば誰でも参加出来るカンファレンスになってきたと言えるかもしれない。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実力のある人ならば誰でも参加出来るカンファレンスになってきたと言えるかもしれない。</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8</a:t>
            </a:fld>
            <a:endParaRPr kumimoji="1" lang="ja-JP" altLang="en-US"/>
          </a:p>
        </p:txBody>
      </p:sp>
    </p:spTree>
    <p:extLst>
      <p:ext uri="{BB962C8B-B14F-4D97-AF65-F5344CB8AC3E}">
        <p14:creationId xmlns:p14="http://schemas.microsoft.com/office/powerpoint/2010/main" val="62716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6:00</a:t>
            </a:r>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9</a:t>
            </a:fld>
            <a:endParaRPr kumimoji="1" lang="ja-JP" altLang="en-US"/>
          </a:p>
        </p:txBody>
      </p:sp>
    </p:spTree>
    <p:extLst>
      <p:ext uri="{BB962C8B-B14F-4D97-AF65-F5344CB8AC3E}">
        <p14:creationId xmlns:p14="http://schemas.microsoft.com/office/powerpoint/2010/main" val="196817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10</a:t>
            </a:fld>
            <a:endParaRPr kumimoji="1" lang="ja-JP" altLang="en-US"/>
          </a:p>
        </p:txBody>
      </p:sp>
    </p:spTree>
    <p:extLst>
      <p:ext uri="{BB962C8B-B14F-4D97-AF65-F5344CB8AC3E}">
        <p14:creationId xmlns:p14="http://schemas.microsoft.com/office/powerpoint/2010/main" val="145762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2BCCDA-7B63-404C-A04A-C54649811EC9}" type="datetime4">
              <a:rPr lang="ja-JP" altLang="en-US" smtClean="0"/>
              <a:pPr/>
              <a:t>2017年 7月 15日 </a:t>
            </a:fld>
            <a:endParaRPr lang="ja-JP" altLang="en-US"/>
          </a:p>
        </p:txBody>
      </p:sp>
      <p:sp>
        <p:nvSpPr>
          <p:cNvPr id="7"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smtClean="0"/>
              <a:t>制作者の名前を入力</a:t>
            </a:r>
          </a:p>
        </p:txBody>
      </p:sp>
      <p:sp>
        <p:nvSpPr>
          <p:cNvPr id="10" name="タイトル 1"/>
          <p:cNvSpPr>
            <a:spLocks noGrp="1"/>
          </p:cNvSpPr>
          <p:nvPr>
            <p:ph type="title" hasCustomPrompt="1"/>
          </p:nvPr>
        </p:nvSpPr>
        <p:spPr>
          <a:xfrm>
            <a:off x="0" y="7"/>
            <a:ext cx="9144000" cy="5279591"/>
          </a:xfrm>
          <a:solidFill>
            <a:srgbClr val="44C404"/>
          </a:solidFill>
          <a:ln>
            <a:solidFill>
              <a:srgbClr val="44C404"/>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プレゼンテーション</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579778059"/>
      </p:ext>
    </p:extLst>
  </p:cSld>
  <p:clrMapOvr>
    <a:masterClrMapping/>
  </p:clrMapOvr>
  <p:timing>
    <p:tnLst>
      <p:par>
        <p:cTn xmlns:p14="http://schemas.microsoft.com/office/powerpoint/2010/mai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4" name="正方形/長方形 13"/>
          <p:cNvSpPr/>
          <p:nvPr userDrawn="1"/>
        </p:nvSpPr>
        <p:spPr>
          <a:xfrm>
            <a:off x="-1" y="-5168"/>
            <a:ext cx="9144001" cy="1166632"/>
          </a:xfrm>
          <a:prstGeom prst="rect">
            <a:avLst/>
          </a:prstGeom>
          <a:solidFill>
            <a:srgbClr val="44C404"/>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17/07/15</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smtClean="0"/>
              <a:t>マスター テキストの書式設定</a:t>
            </a:r>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smtClean="0"/>
              <a:t>マスター タイトルの書式設定</a:t>
            </a:r>
            <a:endParaRPr kumimoji="1" lang="ja-JP" altLang="en-US" dirty="0"/>
          </a:p>
        </p:txBody>
      </p:sp>
      <p:sp>
        <p:nvSpPr>
          <p:cNvPr id="5"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smtClean="0"/>
              <a:t>マスター テキストの書式設定</a:t>
            </a:r>
          </a:p>
        </p:txBody>
      </p:sp>
    </p:spTree>
    <p:extLst>
      <p:ext uri="{BB962C8B-B14F-4D97-AF65-F5344CB8AC3E}">
        <p14:creationId xmlns:p14="http://schemas.microsoft.com/office/powerpoint/2010/main" val="385840302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17/07/15</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147278490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rgbClr val="44C404"/>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6356350"/>
          </a:xfrm>
          <a:solidFill>
            <a:srgbClr val="44C404"/>
          </a:solidFill>
          <a:ln>
            <a:solidFill>
              <a:srgbClr val="44C404"/>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扉ページ</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218846928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8"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smtClean="0"/>
              <a:t>制作者の名前を入力</a:t>
            </a:r>
          </a:p>
        </p:txBody>
      </p:sp>
      <p:sp>
        <p:nvSpPr>
          <p:cNvPr id="9" name="タイトル 1"/>
          <p:cNvSpPr>
            <a:spLocks noGrp="1"/>
          </p:cNvSpPr>
          <p:nvPr>
            <p:ph type="title" hasCustomPrompt="1"/>
          </p:nvPr>
        </p:nvSpPr>
        <p:spPr>
          <a:xfrm>
            <a:off x="0" y="7"/>
            <a:ext cx="9144000" cy="5279591"/>
          </a:xfrm>
          <a:solidFill>
            <a:schemeClr val="tx2"/>
          </a:solidFill>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プレゼンテーション</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
        <p:nvSpPr>
          <p:cNvPr id="12"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41452E-60C8-4FD8-95AF-A908062DC191}" type="datetime4">
              <a:rPr lang="ja-JP" altLang="en-US" smtClean="0"/>
              <a:pPr/>
              <a:t>2017年 7月 15日 </a:t>
            </a:fld>
            <a:endParaRPr lang="ja-JP" altLang="en-US"/>
          </a:p>
        </p:txBody>
      </p:sp>
    </p:spTree>
    <p:extLst>
      <p:ext uri="{BB962C8B-B14F-4D97-AF65-F5344CB8AC3E}">
        <p14:creationId xmlns:p14="http://schemas.microsoft.com/office/powerpoint/2010/main" val="4221315095"/>
      </p:ext>
    </p:extLst>
  </p:cSld>
  <p:clrMapOvr>
    <a:masterClrMapping/>
  </p:clrMapOvr>
  <p:timing>
    <p:tnLst>
      <p:par>
        <p:cTn xmlns:p14="http://schemas.microsoft.com/office/powerpoint/2010/mai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17/07/15</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smtClean="0"/>
              <a:t>マスター タイトルの書式設定</a:t>
            </a:r>
            <a:endParaRPr kumimoji="1" lang="ja-JP" altLang="en-US" dirty="0"/>
          </a:p>
        </p:txBody>
      </p:sp>
      <p:sp>
        <p:nvSpPr>
          <p:cNvPr id="12"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endParaRPr kumimoji="1" lang="ja-JP" altLang="en-US" dirty="0" smtClean="0"/>
          </a:p>
        </p:txBody>
      </p:sp>
      <p:sp>
        <p:nvSpPr>
          <p:cNvPr id="13"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dirty="0" smtClean="0"/>
              <a:t>マスター テキストの書式設定</a:t>
            </a:r>
          </a:p>
        </p:txBody>
      </p:sp>
    </p:spTree>
    <p:extLst>
      <p:ext uri="{BB962C8B-B14F-4D97-AF65-F5344CB8AC3E}">
        <p14:creationId xmlns:p14="http://schemas.microsoft.com/office/powerpoint/2010/main" val="340786548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9" name="正方形/長方形 8"/>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dirty="0" smtClean="0"/>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17/07/15</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373207339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chemeClr val="tx2"/>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7"/>
            <a:ext cx="9144000" cy="6356351"/>
          </a:xfrm>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smtClean="0"/>
              <a:t>扉ページ</a:t>
            </a:r>
            <a:r>
              <a:rPr kumimoji="1" lang="en-US" altLang="ja-JP" dirty="0" smtClean="0"/>
              <a:t/>
            </a:r>
            <a:br>
              <a:rPr kumimoji="1" lang="en-US" altLang="ja-JP" dirty="0" smtClean="0"/>
            </a:br>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256062320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17/07/15</a:t>
            </a:fld>
            <a:endParaRPr lang="ja-JP" altLang="en-US"/>
          </a:p>
        </p:txBody>
      </p:sp>
      <p:sp>
        <p:nvSpPr>
          <p:cNvPr id="6" name="スライド番号プレースホルダー 5"/>
          <p:cNvSpPr>
            <a:spLocks noGrp="1"/>
          </p:cNvSpPr>
          <p:nvPr>
            <p:ph type="sldNum" sz="quarter" idx="4"/>
          </p:nvPr>
        </p:nvSpPr>
        <p:spPr>
          <a:xfrm>
            <a:off x="167564" y="6356350"/>
            <a:ext cx="720000" cy="359864"/>
          </a:xfrm>
          <a:prstGeom prst="rect">
            <a:avLst/>
          </a:prstGeom>
        </p:spPr>
        <p:txBody>
          <a:bodyPr vert="horz" lIns="91440" tIns="45720" rIns="91440" bIns="45720" rtlCol="0" anchor="ctr"/>
          <a:lstStyle>
            <a:lvl1pPr algn="l">
              <a:defRPr sz="1800">
                <a:solidFill>
                  <a:schemeClr val="tx1">
                    <a:tint val="75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5168"/>
            <a:ext cx="9144001" cy="1166632"/>
          </a:xfrm>
          <a:prstGeom prst="rect">
            <a:avLst/>
          </a:prstGeom>
          <a:solidFill>
            <a:srgbClr val="44C404"/>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rgbClr val="44C404"/>
              </a:solidFill>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smtClean="0"/>
              <a:t>マスタータイトルの書式設定</a:t>
            </a:r>
            <a:endParaRPr kumimoji="1" lang="ja-JP" altLang="en-US" dirty="0"/>
          </a:p>
        </p:txBody>
      </p:sp>
    </p:spTree>
    <p:extLst>
      <p:ext uri="{BB962C8B-B14F-4D97-AF65-F5344CB8AC3E}">
        <p14:creationId xmlns:p14="http://schemas.microsoft.com/office/powerpoint/2010/main" val="908634676"/>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Lst>
  <p:timing>
    <p:tnLst>
      <p:par>
        <p:cTn xmlns:p14="http://schemas.microsoft.com/office/powerpoint/2010/main" id="1" dur="indefinite" restart="never" nodeType="tmRoot"/>
      </p:par>
    </p:tnLst>
  </p:timing>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17/07/15</a:t>
            </a:fld>
            <a:endParaRPr lang="ja-JP" altLang="en-US"/>
          </a:p>
        </p:txBody>
      </p:sp>
      <p:sp>
        <p:nvSpPr>
          <p:cNvPr id="6" name="スライド番号プレースホルダー 5"/>
          <p:cNvSpPr>
            <a:spLocks noGrp="1"/>
          </p:cNvSpPr>
          <p:nvPr>
            <p:ph type="sldNum" sz="quarter" idx="4"/>
          </p:nvPr>
        </p:nvSpPr>
        <p:spPr>
          <a:xfrm>
            <a:off x="167565" y="6316165"/>
            <a:ext cx="461089" cy="400050"/>
          </a:xfrm>
          <a:prstGeom prst="rect">
            <a:avLst/>
          </a:prstGeom>
        </p:spPr>
        <p:txBody>
          <a:bodyPr vert="horz" lIns="91440" tIns="45720" rIns="91440" bIns="45720" rtlCol="0" anchor="ctr"/>
          <a:lstStyle>
            <a:lvl1pPr algn="l">
              <a:defRPr sz="1800">
                <a:solidFill>
                  <a:schemeClr val="tx1">
                    <a:tint val="75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7711"/>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smtClean="0"/>
              <a:t>マスタータイトルの書式設定</a:t>
            </a:r>
            <a:endParaRPr kumimoji="1" lang="ja-JP" altLang="en-US" dirty="0"/>
          </a:p>
        </p:txBody>
      </p:sp>
    </p:spTree>
    <p:extLst>
      <p:ext uri="{BB962C8B-B14F-4D97-AF65-F5344CB8AC3E}">
        <p14:creationId xmlns:p14="http://schemas.microsoft.com/office/powerpoint/2010/main" val="4238288068"/>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iming>
    <p:tnLst>
      <p:par>
        <p:cTn xmlns:p14="http://schemas.microsoft.com/office/powerpoint/2010/main" id="1" dur="indefinite" restart="never" nodeType="tmRoot"/>
      </p:par>
    </p:tnLst>
  </p:timing>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agilealliance.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mazon.co.jp/dp/B01AN97W0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hyperlink" Target="https://regionalscrumgatheringrtoky2016.sched.org/" TargetMode="External"/><Relationship Id="rId4" Type="http://schemas.openxmlformats.org/officeDocument/2006/relationships/hyperlink" Target="https://regionalscrumgatheringrtoky2016.sched.org/event/5b84/zhi" TargetMode="External"/><Relationship Id="rId5" Type="http://schemas.openxmlformats.org/officeDocument/2006/relationships/hyperlink" Target="https://regionalscrumgatheringrtoky2016.sched.org/event/5b82/technology-driven-development" TargetMode="External"/><Relationship Id="rId1" Type="http://schemas.openxmlformats.org/officeDocument/2006/relationships/slideLayout" Target="../slideLayouts/slideLayout3.xml"/><Relationship Id="rId2" Type="http://schemas.openxmlformats.org/officeDocument/2006/relationships/hyperlink" Target="https://regionalscrumgatheringrtoky2016.sched.org/event/5b8L/we-metrics-in-our-own-wa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gile2016.sched.org/" TargetMode="External"/><Relationship Id="rId4" Type="http://schemas.openxmlformats.org/officeDocument/2006/relationships/hyperlink" Target="https://agile2016.sched.org/event/6eds/pin-the-tail-on-the-metric-steve-martin" TargetMode="External"/><Relationship Id="rId5" Type="http://schemas.openxmlformats.org/officeDocument/2006/relationships/hyperlink" Target="https://agile2016.sched.org/event/6edq/virtuous-metrics-most-metrics-are-the-devil-be-an-angel-adam-weisbart" TargetMode="External"/><Relationship Id="rId6" Type="http://schemas.openxmlformats.org/officeDocument/2006/relationships/hyperlink" Target="https://agile2016.sched.org/event/6eb4/start-your-engines-accelerating-devops-performance-using-lean-metrics-gail-ferreira" TargetMode="External"/><Relationship Id="rId7" Type="http://schemas.openxmlformats.org/officeDocument/2006/relationships/hyperlink" Target="https://agile2016.sched.org/event/6ecp/data-driven-coaching-safely-turning-team-data-into-coaching-insights-troy-magennis" TargetMode="External"/><Relationship Id="rId1" Type="http://schemas.openxmlformats.org/officeDocument/2006/relationships/slideLayout" Target="../slideLayouts/slideLayout3.xml"/><Relationship Id="rId2" Type="http://schemas.openxmlformats.org/officeDocument/2006/relationships/hyperlink" Target="https://agile2016.sched.org/event/6ee8/measuring-devops-the-key-metrics-that-matter-anders-wallgr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versionone.com/" TargetMode="External"/><Relationship Id="rId3" Type="http://schemas.openxmlformats.org/officeDocument/2006/relationships/hyperlink" Target="https://www.scrumalliance.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e-words.jp/w/%E3%83%A1%E3%83%88%E3%83%AA%E3%82%AF%E3%82%B9.html" TargetMode="Externa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hageyahhoo"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jpe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scrumguides.org/docs/scrumguide/v2016/2016-Scrum-Guide-Japanese.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scrumguides.org/docs/scrumguide/v2016/2016-Scrum-Guide-Japanese.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 Id="rId3" Type="http://schemas.openxmlformats.org/officeDocument/2006/relationships/hyperlink" Target="http://www.slideshare.net/ssuser968fab/technology-drivendevelopment-forslideshare-3832390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 Id="rId3" Type="http://schemas.openxmlformats.org/officeDocument/2006/relationships/image" Target="../media/image2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hyperlink" Target="https://commons.wikimedia.org/w/index.php?title=User:%E7%AC%B9%E6%9C%A8%E7%AC%B9%E6%9C%A8&amp;action=edit&amp;redlink=1" TargetMode="External"/><Relationship Id="rId5" Type="http://schemas.openxmlformats.org/officeDocument/2006/relationships/hyperlink" Target="https://creativecommons.org/licenses/by-sa/3.0/"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chor="ctr"/>
          <a:lstStyle/>
          <a:p>
            <a:r>
              <a:rPr kumimoji="1" lang="ja-JP" altLang="en-US" sz="3200" b="1" smtClean="0">
                <a:latin typeface="Hiragino Kaku Gothic Pro W6" charset="-128"/>
                <a:ea typeface="Hiragino Kaku Gothic Pro W6" charset="-128"/>
                <a:cs typeface="Hiragino Kaku Gothic Pro W6" charset="-128"/>
              </a:rPr>
              <a:t>伊藤　宏幸</a:t>
            </a:r>
            <a:endParaRPr kumimoji="1" lang="ja-JP" altLang="en-US" sz="3200" b="1">
              <a:latin typeface="Hiragino Kaku Gothic Pro W6" charset="-128"/>
              <a:ea typeface="Hiragino Kaku Gothic Pro W6" charset="-128"/>
              <a:cs typeface="Hiragino Kaku Gothic Pro W6" charset="-128"/>
            </a:endParaRPr>
          </a:p>
        </p:txBody>
      </p:sp>
      <p:sp>
        <p:nvSpPr>
          <p:cNvPr id="3" name="タイトル 2"/>
          <p:cNvSpPr>
            <a:spLocks noGrp="1"/>
          </p:cNvSpPr>
          <p:nvPr>
            <p:ph type="title"/>
          </p:nvPr>
        </p:nvSpPr>
        <p:spPr/>
        <p:txBody>
          <a:bodyPr/>
          <a:lstStyle/>
          <a:p>
            <a:pPr>
              <a:lnSpc>
                <a:spcPct val="100000"/>
              </a:lnSpc>
            </a:pPr>
            <a:r>
              <a:rPr lang="ja-JP" altLang="en-US" sz="8000" b="1" dirty="0" smtClean="0">
                <a:latin typeface="Hiragino Kaku Gothic Pro W6" charset="-128"/>
                <a:ea typeface="Hiragino Kaku Gothic Pro W6" charset="-128"/>
                <a:cs typeface="Hiragino Kaku Gothic Pro W6" charset="-128"/>
              </a:rPr>
              <a:t>新たなアジャイルの地平へ</a:t>
            </a:r>
            <a:r>
              <a:rPr lang="en-US" altLang="ja-JP" sz="8000" b="1" dirty="0" smtClean="0">
                <a:latin typeface="Hiragino Kaku Gothic Pro W6" charset="-128"/>
                <a:ea typeface="Hiragino Kaku Gothic Pro W6" charset="-128"/>
                <a:cs typeface="Hiragino Kaku Gothic Pro W6" charset="-128"/>
              </a:rPr>
              <a:t/>
            </a:r>
            <a:br>
              <a:rPr lang="en-US" altLang="ja-JP" sz="8000" b="1" dirty="0" smtClean="0">
                <a:latin typeface="Hiragino Kaku Gothic Pro W6" charset="-128"/>
                <a:ea typeface="Hiragino Kaku Gothic Pro W6" charset="-128"/>
                <a:cs typeface="Hiragino Kaku Gothic Pro W6" charset="-128"/>
              </a:rPr>
            </a:br>
            <a:r>
              <a:rPr lang="en-US" altLang="ja-JP" sz="8000" b="1" dirty="0" smtClean="0">
                <a:latin typeface="Hiragino Kaku Gothic Pro W6" charset="-128"/>
                <a:ea typeface="Hiragino Kaku Gothic Pro W6" charset="-128"/>
                <a:cs typeface="Hiragino Kaku Gothic Pro W6" charset="-128"/>
              </a:rPr>
              <a:t>-Agile2017</a:t>
            </a:r>
            <a:r>
              <a:rPr lang="ja-JP" altLang="en-US" sz="8000" b="1" dirty="0" smtClean="0">
                <a:latin typeface="Hiragino Kaku Gothic Pro W6" charset="-128"/>
                <a:ea typeface="Hiragino Kaku Gothic Pro W6" charset="-128"/>
                <a:cs typeface="Hiragino Kaku Gothic Pro W6" charset="-128"/>
              </a:rPr>
              <a:t>報告</a:t>
            </a:r>
            <a:r>
              <a:rPr lang="en-US" altLang="ja-JP" sz="8000" b="1" dirty="0" smtClean="0">
                <a:latin typeface="Hiragino Kaku Gothic Pro W6" charset="-128"/>
                <a:ea typeface="Hiragino Kaku Gothic Pro W6" charset="-128"/>
                <a:cs typeface="Hiragino Kaku Gothic Pro W6" charset="-128"/>
              </a:rPr>
              <a:t>-</a:t>
            </a:r>
            <a:endParaRPr kumimoji="1" lang="ja-JP" altLang="en-US" sz="8000" b="1" dirty="0">
              <a:latin typeface="Hiragino Kaku Gothic Pro W6" charset="-128"/>
              <a:ea typeface="Hiragino Kaku Gothic Pro W6" charset="-128"/>
              <a:cs typeface="Hiragino Kaku Gothic Pro W6" charset="-128"/>
            </a:endParaRPr>
          </a:p>
        </p:txBody>
      </p:sp>
      <p:sp>
        <p:nvSpPr>
          <p:cNvPr id="4" name="日付プレースホルダー 3"/>
          <p:cNvSpPr>
            <a:spLocks noGrp="1"/>
          </p:cNvSpPr>
          <p:nvPr>
            <p:ph type="dt" sz="half" idx="10"/>
          </p:nvPr>
        </p:nvSpPr>
        <p:spPr/>
        <p:txBody>
          <a:bodyPr/>
          <a:lstStyle/>
          <a:p>
            <a:fld id="{C3DF34E1-CD1B-4039-BEF8-E796808036C6}" type="datetime4">
              <a:rPr lang="ja-JP" altLang="en-US" smtClean="0"/>
              <a:t>2017年 7月 15日 </a:t>
            </a:fld>
            <a:endParaRPr lang="ja-JP" altLang="en-US"/>
          </a:p>
        </p:txBody>
      </p:sp>
      <p:sp>
        <p:nvSpPr>
          <p:cNvPr id="5" name="コンテンツ プレースホルダー 2"/>
          <p:cNvSpPr txBox="1">
            <a:spLocks/>
          </p:cNvSpPr>
          <p:nvPr/>
        </p:nvSpPr>
        <p:spPr>
          <a:xfrm>
            <a:off x="0" y="5285334"/>
            <a:ext cx="9144000" cy="496105"/>
          </a:xfrm>
          <a:prstGeom prst="rect">
            <a:avLst/>
          </a:prstGeom>
          <a:solidFill>
            <a:schemeClr val="bg1">
              <a:lumMod val="95000"/>
            </a:schemeClr>
          </a:solidFill>
          <a:ln>
            <a:no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b="1" i="0" kern="1200">
                <a:solidFill>
                  <a:srgbClr val="595959"/>
                </a:solidFill>
                <a:latin typeface="Hiragino Kaku Gothic Pro W6" charset="-128"/>
                <a:ea typeface="Hiragino Kaku Gothic Pro W6" charset="-128"/>
                <a:cs typeface="Hiragino Kaku Gothic Pro W6"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800" kern="1200">
                <a:solidFill>
                  <a:srgbClr val="595959"/>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4400" kern="1200">
                <a:solidFill>
                  <a:srgbClr val="595959"/>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smtClean="0"/>
              <a:t>2017</a:t>
            </a:r>
            <a:r>
              <a:rPr lang="ja-JP" altLang="en-US" sz="2800" dirty="0" smtClean="0"/>
              <a:t>年</a:t>
            </a:r>
            <a:r>
              <a:rPr lang="en-US" altLang="ja-JP" sz="2800" dirty="0" smtClean="0">
                <a:solidFill>
                  <a:srgbClr val="FF0000"/>
                </a:solidFill>
              </a:rPr>
              <a:t>08</a:t>
            </a:r>
            <a:r>
              <a:rPr lang="ja-JP" altLang="en-US" sz="2800" dirty="0" smtClean="0"/>
              <a:t>月</a:t>
            </a:r>
            <a:r>
              <a:rPr lang="en-US" altLang="ja-JP" sz="2800" dirty="0" smtClean="0">
                <a:solidFill>
                  <a:srgbClr val="FF0000"/>
                </a:solidFill>
              </a:rPr>
              <a:t>11</a:t>
            </a:r>
            <a:r>
              <a:rPr lang="ja-JP" altLang="en-US" sz="2800" dirty="0" smtClean="0"/>
              <a:t>日</a:t>
            </a:r>
            <a:endParaRPr lang="ja-JP" altLang="en-US" sz="2800" dirty="0"/>
          </a:p>
        </p:txBody>
      </p:sp>
    </p:spTree>
    <p:extLst>
      <p:ext uri="{BB962C8B-B14F-4D97-AF65-F5344CB8AC3E}">
        <p14:creationId xmlns:p14="http://schemas.microsoft.com/office/powerpoint/2010/main" val="14621392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dirty="0"/>
              <a:t>1. </a:t>
            </a:r>
            <a:r>
              <a:rPr lang="ja-JP" altLang="en-US" sz="7200" dirty="0"/>
              <a:t>カンファレンスの概要</a:t>
            </a:r>
          </a:p>
        </p:txBody>
      </p:sp>
    </p:spTree>
    <p:extLst>
      <p:ext uri="{BB962C8B-B14F-4D97-AF65-F5344CB8AC3E}">
        <p14:creationId xmlns:p14="http://schemas.microsoft.com/office/powerpoint/2010/main" val="23930778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基本情報</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11</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965437444"/>
              </p:ext>
            </p:extLst>
          </p:nvPr>
        </p:nvGraphicFramePr>
        <p:xfrm>
          <a:off x="628650" y="1689095"/>
          <a:ext cx="7886700" cy="4384800"/>
        </p:xfrm>
        <a:graphic>
          <a:graphicData uri="http://schemas.openxmlformats.org/drawingml/2006/table">
            <a:tbl>
              <a:tblPr firstRow="1">
                <a:tableStyleId>{21E4AEA4-8DFA-4A89-87EB-49C32662AFE0}</a:tableStyleId>
              </a:tblPr>
              <a:tblGrid>
                <a:gridCol w="3943350"/>
                <a:gridCol w="3943350"/>
              </a:tblGrid>
              <a:tr h="626400">
                <a:tc>
                  <a:txBody>
                    <a:bodyPr/>
                    <a:lstStyle/>
                    <a:p>
                      <a:pPr algn="ctr"/>
                      <a:r>
                        <a:rPr kumimoji="1" lang="ja-JP" altLang="en-US" sz="2400" b="1" i="0" dirty="0" smtClean="0">
                          <a:latin typeface="Hiragino Kaku Gothic Pro W6" charset="-128"/>
                          <a:ea typeface="Hiragino Kaku Gothic Pro W6" charset="-128"/>
                          <a:cs typeface="Hiragino Kaku Gothic Pro W6" charset="-128"/>
                        </a:rPr>
                        <a:t>項目</a:t>
                      </a:r>
                      <a:endParaRPr kumimoji="1" lang="ja-JP" altLang="en-US" sz="2400"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c>
                  <a:txBody>
                    <a:bodyPr/>
                    <a:lstStyle/>
                    <a:p>
                      <a:pPr algn="ctr"/>
                      <a:r>
                        <a:rPr kumimoji="1" lang="ja-JP" altLang="en-US" sz="2400" b="1" i="0" dirty="0" smtClean="0">
                          <a:latin typeface="Hiragino Kaku Gothic Pro W6" charset="-128"/>
                          <a:ea typeface="Hiragino Kaku Gothic Pro W6" charset="-128"/>
                          <a:cs typeface="Hiragino Kaku Gothic Pro W6" charset="-128"/>
                        </a:rPr>
                        <a:t>詳細</a:t>
                      </a:r>
                      <a:endParaRPr kumimoji="1" lang="ja-JP" altLang="en-US" sz="2400"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C404"/>
                    </a:solidFill>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期間</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ja-JP" sz="2400" b="1" i="0" dirty="0" smtClean="0">
                          <a:latin typeface="Hiragino Kaku Gothic Pro W6" charset="-128"/>
                          <a:ea typeface="Hiragino Kaku Gothic Pro W6" charset="-128"/>
                          <a:cs typeface="Hiragino Kaku Gothic Pro W6" charset="-128"/>
                        </a:rPr>
                        <a:t>8</a:t>
                      </a:r>
                      <a:r>
                        <a:rPr kumimoji="1" lang="en-US" altLang="ja-JP" sz="2400" b="1" i="0" dirty="0" smtClean="0">
                          <a:latin typeface="Hiragino Kaku Gothic Pro W6" charset="-128"/>
                          <a:ea typeface="Hiragino Kaku Gothic Pro W6" charset="-128"/>
                          <a:cs typeface="Hiragino Kaku Gothic Pro W6" charset="-128"/>
                        </a:rPr>
                        <a:t>/</a:t>
                      </a:r>
                      <a:r>
                        <a:rPr kumimoji="1" lang="en-US" altLang="ja-JP" sz="2400" b="1" i="0" dirty="0" smtClean="0">
                          <a:latin typeface="Hiragino Kaku Gothic Pro W6" charset="-128"/>
                          <a:ea typeface="Hiragino Kaku Gothic Pro W6" charset="-128"/>
                          <a:cs typeface="Hiragino Kaku Gothic Pro W6" charset="-128"/>
                        </a:rPr>
                        <a:t>7</a:t>
                      </a:r>
                      <a:r>
                        <a:rPr kumimoji="1" lang="ja-JP" altLang="en-US" sz="2400" b="1" i="0" dirty="0" smtClean="0">
                          <a:latin typeface="Hiragino Kaku Gothic Pro W6" charset="-128"/>
                          <a:ea typeface="Hiragino Kaku Gothic Pro W6" charset="-128"/>
                          <a:cs typeface="Hiragino Kaku Gothic Pro W6" charset="-128"/>
                        </a:rPr>
                        <a:t>(</a:t>
                      </a:r>
                      <a:r>
                        <a:rPr kumimoji="1" lang="en-US" altLang="ja-JP" sz="2400" b="1" i="0" dirty="0" smtClean="0">
                          <a:latin typeface="Hiragino Kaku Gothic Pro W6" charset="-128"/>
                          <a:ea typeface="Hiragino Kaku Gothic Pro W6" charset="-128"/>
                          <a:cs typeface="Hiragino Kaku Gothic Pro W6" charset="-128"/>
                        </a:rPr>
                        <a:t>Mon)</a:t>
                      </a:r>
                      <a:r>
                        <a:rPr kumimoji="1" lang="en-US" altLang="ja-JP" sz="2400" b="1" i="0" dirty="0" smtClean="0">
                          <a:latin typeface="Hiragino Kaku Gothic Pro W6" charset="-128"/>
                          <a:ea typeface="Hiragino Kaku Gothic Pro W6" charset="-128"/>
                          <a:cs typeface="Hiragino Kaku Gothic Pro W6" charset="-128"/>
                        </a:rPr>
                        <a:t> </a:t>
                      </a:r>
                      <a:r>
                        <a:rPr kumimoji="1" lang="en-US" altLang="ja-JP" sz="2400" b="1" i="0" dirty="0" smtClean="0">
                          <a:latin typeface="Hiragino Kaku Gothic Pro W6" charset="-128"/>
                          <a:ea typeface="Hiragino Kaku Gothic Pro W6" charset="-128"/>
                          <a:cs typeface="Hiragino Kaku Gothic Pro W6" charset="-128"/>
                        </a:rPr>
                        <a:t>- </a:t>
                      </a:r>
                      <a:r>
                        <a:rPr kumimoji="1" lang="en-US" altLang="ja-JP" sz="2400" b="1" i="0" dirty="0" smtClean="0">
                          <a:latin typeface="Hiragino Kaku Gothic Pro W6" charset="-128"/>
                          <a:ea typeface="Hiragino Kaku Gothic Pro W6" charset="-128"/>
                          <a:cs typeface="Hiragino Kaku Gothic Pro W6" charset="-128"/>
                        </a:rPr>
                        <a:t>8</a:t>
                      </a:r>
                      <a:r>
                        <a:rPr kumimoji="1" lang="en-US" altLang="ja-JP" sz="2400" b="1" i="0" dirty="0" smtClean="0">
                          <a:latin typeface="Hiragino Kaku Gothic Pro W6" charset="-128"/>
                          <a:ea typeface="Hiragino Kaku Gothic Pro W6" charset="-128"/>
                          <a:cs typeface="Hiragino Kaku Gothic Pro W6" charset="-128"/>
                        </a:rPr>
                        <a:t>/</a:t>
                      </a:r>
                      <a:r>
                        <a:rPr kumimoji="1" lang="en-US" altLang="ja-JP" sz="2400" b="1" i="0" dirty="0" smtClean="0">
                          <a:latin typeface="Hiragino Kaku Gothic Pro W6" charset="-128"/>
                          <a:ea typeface="Hiragino Kaku Gothic Pro W6" charset="-128"/>
                          <a:cs typeface="Hiragino Kaku Gothic Pro W6" charset="-128"/>
                        </a:rPr>
                        <a:t>11(</a:t>
                      </a:r>
                      <a:r>
                        <a:rPr kumimoji="1" lang="ja-JP" altLang="en-US" sz="2400" b="1" i="0" dirty="0" smtClean="0">
                          <a:latin typeface="Hiragino Kaku Gothic Pro W6" charset="-128"/>
                          <a:ea typeface="Hiragino Kaku Gothic Pro W6" charset="-128"/>
                          <a:cs typeface="Hiragino Kaku Gothic Pro W6" charset="-128"/>
                        </a:rPr>
                        <a:t>F</a:t>
                      </a:r>
                      <a:r>
                        <a:rPr kumimoji="1" lang="en-US" altLang="ja-JP" sz="2400" b="1" i="0" dirty="0" err="1" smtClean="0">
                          <a:latin typeface="Hiragino Kaku Gothic Pro W6" charset="-128"/>
                          <a:ea typeface="Hiragino Kaku Gothic Pro W6" charset="-128"/>
                          <a:cs typeface="Hiragino Kaku Gothic Pro W6" charset="-128"/>
                        </a:rPr>
                        <a:t>ri</a:t>
                      </a:r>
                      <a:r>
                        <a:rPr kumimoji="1" lang="en-US" altLang="en-US" sz="2400" b="1" i="0" dirty="0" smtClean="0">
                          <a:latin typeface="Hiragino Kaku Gothic Pro W6" charset="-128"/>
                          <a:ea typeface="Hiragino Kaku Gothic Pro W6" charset="-128"/>
                          <a:cs typeface="Hiragino Kaku Gothic Pro W6" charset="-128"/>
                        </a:rPr>
                        <a:t>)</a:t>
                      </a:r>
                      <a:endParaRPr kumimoji="1" lang="ja-JP" altLang="en-US" sz="2400"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セッション数</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1" i="0" dirty="0" smtClean="0">
                          <a:solidFill>
                            <a:srgbClr val="FF0000"/>
                          </a:solidFill>
                          <a:latin typeface="Hiragino Kaku Gothic Pro W6" charset="-128"/>
                          <a:ea typeface="Hiragino Kaku Gothic Pro W6" charset="-128"/>
                          <a:cs typeface="Hiragino Kaku Gothic Pro W6" charset="-128"/>
                        </a:rPr>
                        <a:t>287</a:t>
                      </a:r>
                      <a:endParaRPr kumimoji="1" lang="ja-JP" altLang="en-US" sz="2400" b="1" i="0" dirty="0">
                        <a:solidFill>
                          <a:srgbClr val="FF0000"/>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a:t>
                      </a:r>
                      <a:r>
                        <a:rPr kumimoji="1" lang="ja-JP" altLang="en-US" sz="2400" b="1" i="0" dirty="0" smtClean="0">
                          <a:solidFill>
                            <a:schemeClr val="bg1"/>
                          </a:solidFill>
                          <a:latin typeface="Hiragino Kaku Gothic Pro W6" charset="-128"/>
                          <a:ea typeface="Hiragino Kaku Gothic Pro W6" charset="-128"/>
                          <a:cs typeface="Hiragino Kaku Gothic Pro W6" charset="-128"/>
                        </a:rPr>
                        <a:t>セッション</a:t>
                      </a:r>
                      <a:r>
                        <a:rPr kumimoji="1" lang="ja-JP" altLang="en-US" sz="2400" b="1" i="0" dirty="0" smtClean="0">
                          <a:solidFill>
                            <a:schemeClr val="bg1"/>
                          </a:solidFill>
                          <a:latin typeface="Hiragino Kaku Gothic Pro W6" charset="-128"/>
                          <a:ea typeface="Hiragino Kaku Gothic Pro W6" charset="-128"/>
                          <a:cs typeface="Hiragino Kaku Gothic Pro W6" charset="-128"/>
                        </a:rPr>
                        <a:t>のジャンル数</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1" i="0" dirty="0" smtClean="0">
                          <a:solidFill>
                            <a:srgbClr val="FF0000"/>
                          </a:solidFill>
                          <a:latin typeface="Hiragino Kaku Gothic Pro W6" charset="-128"/>
                          <a:ea typeface="Hiragino Kaku Gothic Pro W6" charset="-128"/>
                          <a:cs typeface="Hiragino Kaku Gothic Pro W6" charset="-128"/>
                        </a:rPr>
                        <a:t>20</a:t>
                      </a:r>
                      <a:endParaRPr kumimoji="1" lang="ja-JP" altLang="en-US" sz="2400" b="1" i="0" dirty="0">
                        <a:solidFill>
                          <a:srgbClr val="FF0000"/>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a:t>
                      </a:r>
                      <a:r>
                        <a:rPr kumimoji="1" lang="ja-JP" altLang="en-US" sz="2400" b="1" i="0" dirty="0" smtClean="0">
                          <a:solidFill>
                            <a:schemeClr val="bg1"/>
                          </a:solidFill>
                          <a:latin typeface="Hiragino Kaku Gothic Pro W6" charset="-128"/>
                          <a:ea typeface="Hiragino Kaku Gothic Pro W6" charset="-128"/>
                          <a:cs typeface="Hiragino Kaku Gothic Pro W6" charset="-128"/>
                        </a:rPr>
                        <a:t>最大</a:t>
                      </a:r>
                      <a:r>
                        <a:rPr kumimoji="1" lang="ja-JP" altLang="en-US" sz="2400" b="1" i="0" dirty="0" smtClean="0">
                          <a:solidFill>
                            <a:schemeClr val="bg1"/>
                          </a:solidFill>
                          <a:latin typeface="Hiragino Kaku Gothic Pro W6" charset="-128"/>
                          <a:ea typeface="Hiragino Kaku Gothic Pro W6" charset="-128"/>
                          <a:cs typeface="Hiragino Kaku Gothic Pro W6" charset="-128"/>
                        </a:rPr>
                        <a:t>同時並行トラック数</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en-US" altLang="ja-JP" sz="2400" b="1" i="0" dirty="0" smtClean="0">
                          <a:solidFill>
                            <a:srgbClr val="FF0000"/>
                          </a:solidFill>
                          <a:latin typeface="Hiragino Kaku Gothic Pro W6" charset="-128"/>
                          <a:ea typeface="Hiragino Kaku Gothic Pro W6" charset="-128"/>
                          <a:cs typeface="Hiragino Kaku Gothic Pro W6" charset="-128"/>
                        </a:rPr>
                        <a:t>19</a:t>
                      </a:r>
                      <a:endParaRPr kumimoji="1" lang="ja-JP" altLang="en-US" sz="2400" b="1" i="0" dirty="0">
                        <a:solidFill>
                          <a:srgbClr val="FF0000"/>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参加者数</a:t>
                      </a:r>
                      <a:r>
                        <a:rPr kumimoji="1" lang="ja-JP" altLang="en-US" sz="2400" b="1" i="0" dirty="0" smtClean="0">
                          <a:solidFill>
                            <a:schemeClr val="bg1"/>
                          </a:solidFill>
                          <a:latin typeface="Hiragino Kaku Gothic Pro W6" charset="-128"/>
                          <a:ea typeface="Hiragino Kaku Gothic Pro W6" charset="-128"/>
                          <a:cs typeface="Hiragino Kaku Gothic Pro W6" charset="-128"/>
                        </a:rPr>
                        <a:t>（国籍）</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en-US" sz="2400" b="1" i="0" dirty="0" smtClean="0">
                          <a:solidFill>
                            <a:srgbClr val="FF0000"/>
                          </a:solidFill>
                          <a:latin typeface="Hiragino Kaku Gothic Pro W6" charset="-128"/>
                          <a:ea typeface="Hiragino Kaku Gothic Pro W6" charset="-128"/>
                          <a:cs typeface="Hiragino Kaku Gothic Pro W6" charset="-128"/>
                        </a:rPr>
                        <a:t>約</a:t>
                      </a:r>
                      <a:r>
                        <a:rPr kumimoji="1" lang="en-US" altLang="ja-JP" sz="2400" b="1" i="0" dirty="0" smtClean="0">
                          <a:solidFill>
                            <a:srgbClr val="FF0000"/>
                          </a:solidFill>
                          <a:latin typeface="Hiragino Kaku Gothic Pro W6" charset="-128"/>
                          <a:ea typeface="Hiragino Kaku Gothic Pro W6" charset="-128"/>
                          <a:cs typeface="Hiragino Kaku Gothic Pro W6" charset="-128"/>
                        </a:rPr>
                        <a:t>2,500</a:t>
                      </a:r>
                      <a:r>
                        <a:rPr kumimoji="1" lang="ja-JP" altLang="en-US" sz="2400" b="1" i="0" dirty="0" smtClean="0">
                          <a:solidFill>
                            <a:srgbClr val="FF0000"/>
                          </a:solidFill>
                          <a:latin typeface="Hiragino Kaku Gothic Pro W6" charset="-128"/>
                          <a:ea typeface="Hiragino Kaku Gothic Pro W6" charset="-128"/>
                          <a:cs typeface="Hiragino Kaku Gothic Pro W6" charset="-128"/>
                        </a:rPr>
                        <a:t>名</a:t>
                      </a:r>
                      <a:r>
                        <a:rPr kumimoji="1" lang="ja-JP" altLang="en-US" sz="2400" b="1" i="0" dirty="0" smtClean="0">
                          <a:solidFill>
                            <a:srgbClr val="FF0000"/>
                          </a:solidFill>
                          <a:latin typeface="Hiragino Kaku Gothic Pro W6" charset="-128"/>
                          <a:ea typeface="Hiragino Kaku Gothic Pro W6" charset="-128"/>
                          <a:cs typeface="Hiragino Kaku Gothic Pro W6" charset="-128"/>
                        </a:rPr>
                        <a:t>（</a:t>
                      </a:r>
                      <a:r>
                        <a:rPr kumimoji="1" lang="en-US" altLang="ja-JP" sz="2400" b="1" i="0" dirty="0" smtClean="0">
                          <a:solidFill>
                            <a:srgbClr val="FF0000"/>
                          </a:solidFill>
                          <a:latin typeface="Hiragino Kaku Gothic Pro W6" charset="-128"/>
                          <a:ea typeface="Hiragino Kaku Gothic Pro W6" charset="-128"/>
                          <a:cs typeface="Hiragino Kaku Gothic Pro W6" charset="-128"/>
                        </a:rPr>
                        <a:t>42</a:t>
                      </a:r>
                      <a:r>
                        <a:rPr kumimoji="1" lang="ja-JP" altLang="en-US" sz="2400" b="1" i="0" dirty="0" smtClean="0">
                          <a:solidFill>
                            <a:srgbClr val="FF0000"/>
                          </a:solidFill>
                          <a:latin typeface="Hiragino Kaku Gothic Pro W6" charset="-128"/>
                          <a:ea typeface="Hiragino Kaku Gothic Pro W6" charset="-128"/>
                          <a:cs typeface="Hiragino Kaku Gothic Pro W6" charset="-128"/>
                        </a:rPr>
                        <a:t>か国）</a:t>
                      </a:r>
                      <a:endParaRPr kumimoji="1" lang="ja-JP" altLang="en-US" sz="2400" b="1" i="0" dirty="0">
                        <a:solidFill>
                          <a:srgbClr val="FF0000"/>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400">
                <a:tc>
                  <a:txBody>
                    <a:bodyPr/>
                    <a:lstStyle/>
                    <a:p>
                      <a:r>
                        <a:rPr kumimoji="1" lang="ja-JP" altLang="en-US" sz="2400" b="1" i="0" dirty="0" smtClean="0">
                          <a:solidFill>
                            <a:schemeClr val="bg1"/>
                          </a:solidFill>
                          <a:latin typeface="Hiragino Kaku Gothic Pro W6" charset="-128"/>
                          <a:ea typeface="Hiragino Kaku Gothic Pro W6" charset="-128"/>
                          <a:cs typeface="Hiragino Kaku Gothic Pro W6" charset="-128"/>
                        </a:rPr>
                        <a:t>ボランティア数</a:t>
                      </a:r>
                      <a:endParaRPr kumimoji="1" lang="ja-JP" altLang="en-US" sz="24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kumimoji="1" lang="ja-JP" altLang="en-US" sz="2400" b="1" i="0" dirty="0" smtClean="0">
                          <a:solidFill>
                            <a:srgbClr val="FF0000"/>
                          </a:solidFill>
                          <a:latin typeface="Hiragino Kaku Gothic Pro W6" charset="-128"/>
                          <a:ea typeface="Hiragino Kaku Gothic Pro W6" charset="-128"/>
                          <a:cs typeface="Hiragino Kaku Gothic Pro W6" charset="-128"/>
                        </a:rPr>
                        <a:t>約</a:t>
                      </a:r>
                      <a:r>
                        <a:rPr kumimoji="1" lang="en-US" altLang="ja-JP" sz="2400" b="1" i="0" dirty="0" smtClean="0">
                          <a:solidFill>
                            <a:srgbClr val="FF0000"/>
                          </a:solidFill>
                          <a:latin typeface="Hiragino Kaku Gothic Pro W6" charset="-128"/>
                          <a:ea typeface="Hiragino Kaku Gothic Pro W6" charset="-128"/>
                          <a:cs typeface="Hiragino Kaku Gothic Pro W6" charset="-128"/>
                        </a:rPr>
                        <a:t>300</a:t>
                      </a:r>
                      <a:r>
                        <a:rPr kumimoji="1" lang="ja-JP" altLang="en-US" sz="2400" b="1" i="0" dirty="0" smtClean="0">
                          <a:solidFill>
                            <a:srgbClr val="FF0000"/>
                          </a:solidFill>
                          <a:latin typeface="Hiragino Kaku Gothic Pro W6" charset="-128"/>
                          <a:ea typeface="Hiragino Kaku Gothic Pro W6" charset="-128"/>
                          <a:cs typeface="Hiragino Kaku Gothic Pro W6" charset="-128"/>
                        </a:rPr>
                        <a:t>名</a:t>
                      </a:r>
                      <a:endParaRPr kumimoji="1" lang="ja-JP" altLang="en-US" sz="2400" b="1" i="0" dirty="0">
                        <a:solidFill>
                          <a:srgbClr val="FF0000"/>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116546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主催者</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12</a:t>
            </a:fld>
            <a:endParaRPr kumimoji="1" lang="ja-JP" altLang="en-US"/>
          </a:p>
        </p:txBody>
      </p:sp>
      <p:sp>
        <p:nvSpPr>
          <p:cNvPr id="9" name="コンテンツ プレースホルダー 8"/>
          <p:cNvSpPr>
            <a:spLocks noGrp="1"/>
          </p:cNvSpPr>
          <p:nvPr>
            <p:ph idx="1"/>
          </p:nvPr>
        </p:nvSpPr>
        <p:spPr>
          <a:noFill/>
          <a:ln>
            <a:noFill/>
          </a:ln>
        </p:spPr>
        <p:txBody>
          <a:bodyPr>
            <a:normAutofit/>
          </a:bodyPr>
          <a:lstStyle/>
          <a:p>
            <a:pPr algn="ctr"/>
            <a:r>
              <a:rPr kumimoji="1" lang="en-US" altLang="ja-JP" sz="8000" i="1" dirty="0" smtClean="0">
                <a:solidFill>
                  <a:srgbClr val="00B0F0"/>
                </a:solidFill>
              </a:rPr>
              <a:t>Agile Alliance</a:t>
            </a:r>
            <a:endParaRPr kumimoji="1" lang="en-US" altLang="ja-JP" sz="7200" i="1" dirty="0" smtClean="0">
              <a:solidFill>
                <a:srgbClr val="00B0F0"/>
              </a:solidFill>
            </a:endParaRPr>
          </a:p>
          <a:p>
            <a:pPr algn="ctr"/>
            <a:r>
              <a:rPr lang="en-US" altLang="ja-JP" sz="3600" dirty="0" smtClean="0">
                <a:hlinkClick r:id="rId2"/>
              </a:rPr>
              <a:t>https</a:t>
            </a:r>
            <a:r>
              <a:rPr lang="en-US" altLang="ja-JP" sz="3600" dirty="0">
                <a:hlinkClick r:id="rId2"/>
              </a:rPr>
              <a:t>://www.agilealliance.org</a:t>
            </a:r>
            <a:r>
              <a:rPr lang="en-US" altLang="ja-JP" sz="3600" dirty="0" smtClean="0">
                <a:hlinkClick r:id="rId2"/>
              </a:rPr>
              <a:t>/</a:t>
            </a:r>
            <a:endParaRPr lang="en-US" altLang="ja-JP" sz="3600" dirty="0" smtClean="0"/>
          </a:p>
          <a:p>
            <a:pPr algn="ctr"/>
            <a:endParaRPr lang="en-US" altLang="ja-JP" sz="3600" dirty="0" smtClean="0"/>
          </a:p>
          <a:p>
            <a:pPr algn="ctr"/>
            <a:r>
              <a:rPr lang="ja-JP" altLang="en-US" sz="3600" dirty="0" smtClean="0"/>
              <a:t>全世界</a:t>
            </a:r>
            <a:r>
              <a:rPr lang="ja-JP" altLang="en-US" sz="3600" dirty="0"/>
              <a:t>で</a:t>
            </a:r>
            <a:r>
              <a:rPr lang="ja-JP" altLang="en-US" sz="3600" dirty="0" smtClean="0">
                <a:solidFill>
                  <a:srgbClr val="44C404"/>
                </a:solidFill>
              </a:rPr>
              <a:t>８万人以上</a:t>
            </a:r>
            <a:r>
              <a:rPr lang="ja-JP" altLang="en-US" sz="3600" dirty="0" smtClean="0"/>
              <a:t>の会員を持つ、</a:t>
            </a:r>
            <a:endParaRPr lang="en-US" altLang="ja-JP" sz="3600" dirty="0" smtClean="0"/>
          </a:p>
          <a:p>
            <a:pPr algn="ctr"/>
            <a:r>
              <a:rPr lang="ja-JP" altLang="en-US" sz="3600" dirty="0" smtClean="0"/>
              <a:t>文字通り世界のアジャイル</a:t>
            </a:r>
            <a:r>
              <a:rPr lang="ja-JP" altLang="en-US" sz="3600" dirty="0" smtClean="0"/>
              <a:t>を</a:t>
            </a:r>
            <a:endParaRPr lang="en-US" altLang="ja-JP" sz="3600" dirty="0" smtClean="0"/>
          </a:p>
          <a:p>
            <a:pPr algn="ctr"/>
            <a:r>
              <a:rPr lang="ja-JP" altLang="en-US" sz="3600" dirty="0" smtClean="0"/>
              <a:t>代表</a:t>
            </a:r>
            <a:r>
              <a:rPr lang="ja-JP" altLang="en-US" sz="3600" dirty="0" smtClean="0"/>
              <a:t>する組織。</a:t>
            </a:r>
            <a:endParaRPr lang="en-US" altLang="ja-JP" sz="3600" dirty="0"/>
          </a:p>
        </p:txBody>
      </p:sp>
    </p:spTree>
    <p:extLst>
      <p:ext uri="{BB962C8B-B14F-4D97-AF65-F5344CB8AC3E}">
        <p14:creationId xmlns:p14="http://schemas.microsoft.com/office/powerpoint/2010/main" val="3779754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セッションの傾向（</a:t>
            </a:r>
            <a:r>
              <a:rPr kumimoji="1" lang="en-US" altLang="ja-JP" dirty="0" smtClean="0"/>
              <a:t>2017</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13</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3592671059"/>
              </p:ext>
            </p:extLst>
          </p:nvPr>
        </p:nvGraphicFramePr>
        <p:xfrm>
          <a:off x="657000" y="1689100"/>
          <a:ext cx="7830000" cy="4609117"/>
        </p:xfrm>
        <a:graphic>
          <a:graphicData uri="http://schemas.openxmlformats.org/drawingml/2006/table">
            <a:tbl>
              <a:tblPr firstRow="1" bandCol="1">
                <a:tableStyleId>{21E4AEA4-8DFA-4A89-87EB-49C32662AFE0}</a:tableStyleId>
              </a:tblPr>
              <a:tblGrid>
                <a:gridCol w="3198742"/>
                <a:gridCol w="716258"/>
                <a:gridCol w="3368993"/>
                <a:gridCol w="546007"/>
              </a:tblGrid>
              <a:tr h="276499">
                <a:tc>
                  <a:txBody>
                    <a:bodyPr/>
                    <a:lstStyle/>
                    <a:p>
                      <a:pPr algn="ctr"/>
                      <a:r>
                        <a:rPr kumimoji="1" lang="ja-JP" altLang="en-US" b="1" i="0" dirty="0" smtClean="0">
                          <a:latin typeface="Hiragino Kaku Gothic Pro W6" charset="-128"/>
                          <a:ea typeface="Hiragino Kaku Gothic Pro W6" charset="-128"/>
                          <a:cs typeface="Hiragino Kaku Gothic Pro W6" charset="-128"/>
                        </a:rPr>
                        <a:t>ジャンル</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数</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ジャンル</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数</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Agile Bootcamp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Leadership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Audacious Salon</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14</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Learning</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Coaching &amp; Mentoring</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20</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Lightning Talks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8818">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Collaboration Culture &amp; Teams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Open Jam</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6243">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Development Practices &amp;</a:t>
                      </a:r>
                    </a:p>
                    <a:p>
                      <a:r>
                        <a:rPr kumimoji="1" lang="en-US" altLang="ja-JP" sz="1600" b="1" i="0" dirty="0" smtClean="0">
                          <a:solidFill>
                            <a:schemeClr val="bg1"/>
                          </a:solidFill>
                          <a:latin typeface="Hiragino Kaku Gothic Pro W6" charset="-128"/>
                          <a:ea typeface="Hiragino Kaku Gothic Pro W6" charset="-128"/>
                          <a:cs typeface="Hiragino Kaku Gothic Pro W6" charset="-128"/>
                        </a:rPr>
                        <a:t>Craftsmanship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Project Program and </a:t>
                      </a:r>
                      <a:r>
                        <a:rPr kumimoji="1" lang="en-US" altLang="ja-JP" sz="1600" b="1" i="0" dirty="0" smtClean="0">
                          <a:solidFill>
                            <a:schemeClr val="bg1"/>
                          </a:solidFill>
                          <a:latin typeface="Hiragino Kaku Gothic Pro W6" charset="-128"/>
                          <a:ea typeface="Hiragino Kaku Gothic Pro W6" charset="-128"/>
                          <a:cs typeface="Hiragino Kaku Gothic Pro W6" charset="-128"/>
                        </a:rPr>
                        <a:t>Portfolio</a:t>
                      </a:r>
                      <a:r>
                        <a:rPr kumimoji="1" lang="ja-JP" altLang="en-US" sz="1600" b="1" i="0" dirty="0" smtClean="0">
                          <a:solidFill>
                            <a:schemeClr val="bg1"/>
                          </a:solidFill>
                          <a:latin typeface="Hiragino Kaku Gothic Pro W6" charset="-128"/>
                          <a:ea typeface="Hiragino Kaku Gothic Pro W6" charset="-128"/>
                          <a:cs typeface="Hiragino Kaku Gothic Pro W6" charset="-128"/>
                        </a:rPr>
                        <a:t> </a:t>
                      </a:r>
                      <a:r>
                        <a:rPr kumimoji="1" lang="en-US" altLang="ja-JP" sz="1600" b="1" i="0" dirty="0" smtClean="0">
                          <a:solidFill>
                            <a:schemeClr val="bg1"/>
                          </a:solidFill>
                          <a:latin typeface="Hiragino Kaku Gothic Pro W6" charset="-128"/>
                          <a:ea typeface="Hiragino Kaku Gothic Pro W6" charset="-128"/>
                          <a:cs typeface="Hiragino Kaku Gothic Pro W6" charset="-128"/>
                        </a:rPr>
                        <a:t>Management</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21</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DevOps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18</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Stalwarts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6</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Enterprise Agile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27</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Testing &amp; Quality</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12</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9614">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Experience Reports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The Future of Agile Software</a:t>
                      </a:r>
                    </a:p>
                    <a:p>
                      <a:r>
                        <a:rPr kumimoji="1" lang="en-US" altLang="ja-JP" sz="1600" b="1" i="0" dirty="0" smtClean="0">
                          <a:solidFill>
                            <a:schemeClr val="bg1"/>
                          </a:solidFill>
                          <a:latin typeface="Hiragino Kaku Gothic Pro W6" charset="-128"/>
                          <a:ea typeface="Hiragino Kaku Gothic Pro W6" charset="-128"/>
                          <a:cs typeface="Hiragino Kaku Gothic Pro W6" charset="-128"/>
                        </a:rPr>
                        <a:t>Development (IEEE Software)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Government</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10</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User Experience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11</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Keynotes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Working with Customers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14</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57057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セッション</a:t>
            </a:r>
            <a:r>
              <a:rPr lang="ja-JP" altLang="en-US" dirty="0"/>
              <a:t>の傾向（</a:t>
            </a:r>
            <a:r>
              <a:rPr lang="en-US" altLang="ja-JP" dirty="0" smtClean="0"/>
              <a:t>201</a:t>
            </a:r>
            <a:r>
              <a:rPr lang="en-US" altLang="ja-JP" dirty="0" smtClean="0"/>
              <a:t>6</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14</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1828575029"/>
              </p:ext>
            </p:extLst>
          </p:nvPr>
        </p:nvGraphicFramePr>
        <p:xfrm>
          <a:off x="657000" y="1689100"/>
          <a:ext cx="7830000" cy="4609117"/>
        </p:xfrm>
        <a:graphic>
          <a:graphicData uri="http://schemas.openxmlformats.org/drawingml/2006/table">
            <a:tbl>
              <a:tblPr firstRow="1" bandCol="1">
                <a:tableStyleId>{21E4AEA4-8DFA-4A89-87EB-49C32662AFE0}</a:tableStyleId>
              </a:tblPr>
              <a:tblGrid>
                <a:gridCol w="3198742"/>
                <a:gridCol w="716258"/>
                <a:gridCol w="3368993"/>
                <a:gridCol w="546007"/>
              </a:tblGrid>
              <a:tr h="276499">
                <a:tc>
                  <a:txBody>
                    <a:bodyPr/>
                    <a:lstStyle/>
                    <a:p>
                      <a:pPr algn="ctr"/>
                      <a:r>
                        <a:rPr kumimoji="1" lang="ja-JP" altLang="en-US" b="1" i="0" dirty="0" smtClean="0">
                          <a:latin typeface="Hiragino Kaku Gothic Pro W6" charset="-128"/>
                          <a:ea typeface="Hiragino Kaku Gothic Pro W6" charset="-128"/>
                          <a:cs typeface="Hiragino Kaku Gothic Pro W6" charset="-128"/>
                        </a:rPr>
                        <a:t>ジャンル</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数</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ジャンル</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b="1" i="0" dirty="0" smtClean="0">
                          <a:latin typeface="Hiragino Kaku Gothic Pro W6" charset="-128"/>
                          <a:ea typeface="Hiragino Kaku Gothic Pro W6" charset="-128"/>
                          <a:cs typeface="Hiragino Kaku Gothic Pro W6" charset="-128"/>
                        </a:rPr>
                        <a:t>数</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Agile Bootcamp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Leadership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Audacious Salon</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14</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Learning</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Coaching &amp; Mentoring</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20</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Lightning Talks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8818">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Collaboration Culture &amp; Teams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Open Jam</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6243">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Development Practices &amp;</a:t>
                      </a:r>
                    </a:p>
                    <a:p>
                      <a:r>
                        <a:rPr kumimoji="1" lang="en-US" altLang="ja-JP" sz="1600" b="1" i="0" dirty="0" smtClean="0">
                          <a:solidFill>
                            <a:schemeClr val="bg1"/>
                          </a:solidFill>
                          <a:latin typeface="Hiragino Kaku Gothic Pro W6" charset="-128"/>
                          <a:ea typeface="Hiragino Kaku Gothic Pro W6" charset="-128"/>
                          <a:cs typeface="Hiragino Kaku Gothic Pro W6" charset="-128"/>
                        </a:rPr>
                        <a:t>Craftsmanship</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19</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Project Program and </a:t>
                      </a:r>
                      <a:r>
                        <a:rPr kumimoji="1" lang="en-US" altLang="ja-JP" sz="1600" b="1" i="0" dirty="0" smtClean="0">
                          <a:solidFill>
                            <a:schemeClr val="bg1"/>
                          </a:solidFill>
                          <a:latin typeface="Hiragino Kaku Gothic Pro W6" charset="-128"/>
                          <a:ea typeface="Hiragino Kaku Gothic Pro W6" charset="-128"/>
                          <a:cs typeface="Hiragino Kaku Gothic Pro W6" charset="-128"/>
                        </a:rPr>
                        <a:t>Portfolio</a:t>
                      </a:r>
                      <a:r>
                        <a:rPr kumimoji="1" lang="ja-JP" altLang="en-US" sz="1600" b="1" i="0" dirty="0" smtClean="0">
                          <a:solidFill>
                            <a:schemeClr val="bg1"/>
                          </a:solidFill>
                          <a:latin typeface="Hiragino Kaku Gothic Pro W6" charset="-128"/>
                          <a:ea typeface="Hiragino Kaku Gothic Pro W6" charset="-128"/>
                          <a:cs typeface="Hiragino Kaku Gothic Pro W6" charset="-128"/>
                        </a:rPr>
                        <a:t> </a:t>
                      </a:r>
                      <a:r>
                        <a:rPr kumimoji="1" lang="en-US" altLang="ja-JP" sz="1600" b="1" i="0" dirty="0" smtClean="0">
                          <a:solidFill>
                            <a:schemeClr val="bg1"/>
                          </a:solidFill>
                          <a:latin typeface="Hiragino Kaku Gothic Pro W6" charset="-128"/>
                          <a:ea typeface="Hiragino Kaku Gothic Pro W6" charset="-128"/>
                          <a:cs typeface="Hiragino Kaku Gothic Pro W6" charset="-128"/>
                        </a:rPr>
                        <a:t>Management</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21</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DevOps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18</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Stalwarts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6</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Enterprise Agile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27</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Testing &amp; Quality</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12</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9614">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Experience Reports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23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The Future of Agile Software</a:t>
                      </a:r>
                    </a:p>
                    <a:p>
                      <a:r>
                        <a:rPr kumimoji="1" lang="en-US" altLang="ja-JP" sz="1600" b="1" i="0" dirty="0" smtClean="0">
                          <a:solidFill>
                            <a:schemeClr val="bg1"/>
                          </a:solidFill>
                          <a:latin typeface="Hiragino Kaku Gothic Pro W6" charset="-128"/>
                          <a:ea typeface="Hiragino Kaku Gothic Pro W6" charset="-128"/>
                          <a:cs typeface="Hiragino Kaku Gothic Pro W6" charset="-128"/>
                        </a:rPr>
                        <a:t>Development (IEEE Software)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5</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Government</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10</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User Experience</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11</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1947">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Keynotes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3</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b="1" i="0" dirty="0" smtClean="0">
                          <a:solidFill>
                            <a:schemeClr val="bg1"/>
                          </a:solidFill>
                          <a:latin typeface="Hiragino Kaku Gothic Pro W6" charset="-128"/>
                          <a:ea typeface="Hiragino Kaku Gothic Pro W6" charset="-128"/>
                          <a:cs typeface="Hiragino Kaku Gothic Pro W6" charset="-128"/>
                        </a:rPr>
                        <a:t>Working with Customers</a:t>
                      </a:r>
                      <a:endParaRPr kumimoji="1" lang="ja-JP" altLang="en-US" sz="1600" b="1" i="0" dirty="0">
                        <a:solidFill>
                          <a:schemeClr val="bg1"/>
                        </a:solidFill>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r"/>
                      <a:r>
                        <a:rPr kumimoji="1" lang="en-US" altLang="ja-JP" b="1" i="0" dirty="0" smtClean="0">
                          <a:latin typeface="Hiragino Kaku Gothic Pro W6" charset="-128"/>
                          <a:ea typeface="Hiragino Kaku Gothic Pro W6" charset="-128"/>
                          <a:cs typeface="Hiragino Kaku Gothic Pro W6" charset="-128"/>
                        </a:rPr>
                        <a:t>14</a:t>
                      </a:r>
                      <a:endParaRPr kumimoji="1" lang="ja-JP" altLang="en-US" b="1" i="0" dirty="0">
                        <a:latin typeface="Hiragino Kaku Gothic Pro W6" charset="-128"/>
                        <a:ea typeface="Hiragino Kaku Gothic Pro W6" charset="-128"/>
                        <a:cs typeface="Hiragino Kaku Gothic Pro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069334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15</a:t>
            </a:fld>
            <a:endParaRPr kumimoji="1" lang="ja-JP" altLang="en-US"/>
          </a:p>
        </p:txBody>
      </p:sp>
      <p:sp>
        <p:nvSpPr>
          <p:cNvPr id="9" name="コンテンツ プレースホルダー 8"/>
          <p:cNvSpPr>
            <a:spLocks noGrp="1"/>
          </p:cNvSpPr>
          <p:nvPr>
            <p:ph idx="1"/>
          </p:nvPr>
        </p:nvSpPr>
        <p:spPr>
          <a:noFill/>
          <a:ln>
            <a:solidFill>
              <a:schemeClr val="tx2"/>
            </a:solidFill>
          </a:ln>
        </p:spPr>
        <p:txBody>
          <a:bodyPr anchor="ctr" anchorCtr="0">
            <a:noAutofit/>
          </a:bodyPr>
          <a:lstStyle/>
          <a:p>
            <a:pPr algn="ctr"/>
            <a:r>
              <a:rPr lang="en-US" altLang="ja-JP" sz="4800" b="1" dirty="0" smtClean="0">
                <a:solidFill>
                  <a:schemeClr val="tx2"/>
                </a:solidFill>
                <a:latin typeface="Hiragino Kaku Gothic Pro W6" charset="-128"/>
                <a:ea typeface="Hiragino Kaku Gothic Pro W6" charset="-128"/>
                <a:cs typeface="Hiragino Kaku Gothic Pro W6" charset="-128"/>
              </a:rPr>
              <a:t>a</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37122584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カンファレンス分析</a:t>
            </a:r>
            <a:r>
              <a:rPr kumimoji="1" lang="en-US" altLang="ja-JP" dirty="0" smtClean="0"/>
              <a:t> (2)</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16</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marL="571500" indent="-571500">
              <a:buFont typeface="Arial" charset="0"/>
              <a:buChar char="•"/>
            </a:pPr>
            <a:r>
              <a:rPr kumimoji="1" lang="ja-JP" altLang="en-US" sz="3600" dirty="0" smtClean="0"/>
              <a:t>世界的な有名人が複数名登壇。</a:t>
            </a:r>
            <a:endParaRPr kumimoji="1" lang="en-US" altLang="ja-JP" sz="3600" dirty="0" smtClean="0"/>
          </a:p>
          <a:p>
            <a:pPr marL="1257300" lvl="1" indent="-571500">
              <a:buFont typeface="Arial" charset="0"/>
              <a:buChar char="•"/>
            </a:pPr>
            <a:r>
              <a:rPr lang="en-US" altLang="ja-JP" sz="3600" b="1" dirty="0" smtClean="0">
                <a:latin typeface="Hiragino Kaku Gothic Pro W6" charset="-128"/>
                <a:ea typeface="Hiragino Kaku Gothic Pro W6" charset="-128"/>
                <a:cs typeface="Hiragino Kaku Gothic Pro W6" charset="-128"/>
                <a:hlinkClick r:id="rId3"/>
              </a:rPr>
              <a:t>『</a:t>
            </a:r>
            <a:r>
              <a:rPr lang="ja-JP" altLang="en-US" sz="3600" b="1" dirty="0" smtClean="0">
                <a:latin typeface="Hiragino Kaku Gothic Pro W6" charset="-128"/>
                <a:ea typeface="Hiragino Kaku Gothic Pro W6" charset="-128"/>
                <a:cs typeface="Hiragino Kaku Gothic Pro W6" charset="-128"/>
                <a:hlinkClick r:id="rId3"/>
              </a:rPr>
              <a:t>レガシーコード改善ガイド</a:t>
            </a:r>
            <a:r>
              <a:rPr lang="en-US" altLang="ja-JP" sz="3600" b="1" dirty="0" smtClean="0">
                <a:latin typeface="Hiragino Kaku Gothic Pro W6" charset="-128"/>
                <a:ea typeface="Hiragino Kaku Gothic Pro W6" charset="-128"/>
                <a:cs typeface="Hiragino Kaku Gothic Pro W6" charset="-128"/>
                <a:hlinkClick r:id="rId3"/>
              </a:rPr>
              <a:t>』</a:t>
            </a:r>
            <a:r>
              <a:rPr lang="ja-JP" altLang="en-US" sz="3600" b="1" dirty="0" smtClean="0">
                <a:latin typeface="Hiragino Kaku Gothic Pro W6" charset="-128"/>
                <a:ea typeface="Hiragino Kaku Gothic Pro W6" charset="-128"/>
                <a:cs typeface="Hiragino Kaku Gothic Pro W6" charset="-128"/>
              </a:rPr>
              <a:t>の著者など</a:t>
            </a:r>
            <a:endParaRPr kumimoji="1" lang="en-US" altLang="ja-JP" sz="3600" b="1" dirty="0" smtClean="0">
              <a:latin typeface="Hiragino Kaku Gothic Pro W6" charset="-128"/>
              <a:ea typeface="Hiragino Kaku Gothic Pro W6" charset="-128"/>
              <a:cs typeface="Hiragino Kaku Gothic Pro W6" charset="-128"/>
            </a:endParaRPr>
          </a:p>
          <a:p>
            <a:pPr marL="571500" indent="-571500">
              <a:buFont typeface="Arial" charset="0"/>
              <a:buChar char="•"/>
            </a:pPr>
            <a:r>
              <a:rPr kumimoji="1" lang="ja-JP" altLang="en-US" sz="3600" dirty="0" smtClean="0"/>
              <a:t>一方ここ数年で、有名人の登壇者は徐々に減少傾向にある。</a:t>
            </a:r>
            <a:endParaRPr kumimoji="1" lang="en-US" altLang="ja-JP" sz="3600" dirty="0" smtClean="0"/>
          </a:p>
          <a:p>
            <a:pPr marL="1257300" lvl="1" indent="-571500">
              <a:buFont typeface="Arial" charset="0"/>
              <a:buChar char="•"/>
            </a:pPr>
            <a:r>
              <a:rPr lang="ja-JP" altLang="en-US" sz="3600" b="1" dirty="0" smtClean="0">
                <a:latin typeface="Hiragino Kaku Gothic Pro W6" charset="-128"/>
                <a:ea typeface="Hiragino Kaku Gothic Pro W6" charset="-128"/>
                <a:cs typeface="Hiragino Kaku Gothic Pro W6" charset="-128"/>
              </a:rPr>
              <a:t>一般参加者としてこれまで参加していた人が、成長して登壇しているケースが増えている。</a:t>
            </a:r>
            <a:endParaRPr kumimoji="1" lang="ja-JP" altLang="en-US" sz="36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38687573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sz="7200" dirty="0"/>
              <a:t>2</a:t>
            </a:r>
            <a:r>
              <a:rPr lang="en-US" altLang="ja-JP" sz="7200" dirty="0" smtClean="0"/>
              <a:t>. </a:t>
            </a:r>
            <a:r>
              <a:rPr lang="ja-JP" altLang="en-US" sz="7200" dirty="0"/>
              <a:t>カンファレンスの概要</a:t>
            </a:r>
          </a:p>
        </p:txBody>
      </p:sp>
    </p:spTree>
    <p:extLst>
      <p:ext uri="{BB962C8B-B14F-4D97-AF65-F5344CB8AC3E}">
        <p14:creationId xmlns:p14="http://schemas.microsoft.com/office/powerpoint/2010/main" val="3690977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en-US" altLang="ja-JP" sz="4800" b="1" dirty="0" smtClean="0">
                <a:latin typeface="Hiragino Kaku Gothic Pro W6" charset="-128"/>
                <a:ea typeface="Hiragino Kaku Gothic Pro W6" charset="-128"/>
                <a:cs typeface="Hiragino Kaku Gothic Pro W6" charset="-128"/>
              </a:rPr>
              <a:t>RSGT 2016</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18</a:t>
            </a:fld>
            <a:endParaRPr kumimoji="1" lang="ja-JP" altLang="en-US"/>
          </a:p>
        </p:txBody>
      </p:sp>
      <p:sp>
        <p:nvSpPr>
          <p:cNvPr id="5" name="テキスト ボックス 4">
            <a:hlinkClick r:id="rId2"/>
          </p:cNvPr>
          <p:cNvSpPr txBox="1"/>
          <p:nvPr/>
        </p:nvSpPr>
        <p:spPr>
          <a:xfrm>
            <a:off x="628650" y="1689099"/>
            <a:ext cx="7887600" cy="90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ja-JP" altLang="en-US" sz="2800" b="1" dirty="0" smtClean="0">
                <a:solidFill>
                  <a:schemeClr val="bg1"/>
                </a:solidFill>
                <a:latin typeface="Hiragino Kaku Gothic Pro W6" charset="-128"/>
                <a:ea typeface="Hiragino Kaku Gothic Pro W6" charset="-128"/>
                <a:cs typeface="Hiragino Kaku Gothic Pro W6" charset="-128"/>
              </a:rPr>
              <a:t>僕らのおれおれメトリクス</a:t>
            </a:r>
            <a:r>
              <a:rPr lang="en-US" altLang="ja-JP" sz="2800" b="1" dirty="0" smtClean="0">
                <a:solidFill>
                  <a:schemeClr val="bg1"/>
                </a:solidFill>
                <a:latin typeface="Hiragino Kaku Gothic Pro W6" charset="-128"/>
                <a:ea typeface="Hiragino Kaku Gothic Pro W6" charset="-128"/>
                <a:cs typeface="Hiragino Kaku Gothic Pro W6" charset="-128"/>
              </a:rPr>
              <a:t> /</a:t>
            </a:r>
          </a:p>
          <a:p>
            <a:r>
              <a:rPr lang="en-US" altLang="ja-JP" sz="2800" b="1" dirty="0" smtClean="0">
                <a:solidFill>
                  <a:schemeClr val="bg1"/>
                </a:solidFill>
                <a:latin typeface="Hiragino Kaku Gothic Pro W6" charset="-128"/>
                <a:ea typeface="Hiragino Kaku Gothic Pro W6" charset="-128"/>
                <a:cs typeface="Hiragino Kaku Gothic Pro W6" charset="-128"/>
              </a:rPr>
              <a:t>We metrics in our own way!</a:t>
            </a:r>
            <a:endParaRPr lang="en-US" altLang="ja-JP" sz="2800" b="1" dirty="0">
              <a:solidFill>
                <a:schemeClr val="bg1"/>
              </a:solidFill>
              <a:latin typeface="Hiragino Kaku Gothic Pro W6" charset="-128"/>
              <a:ea typeface="Hiragino Kaku Gothic Pro W6" charset="-128"/>
              <a:cs typeface="Hiragino Kaku Gothic Pro W6" charset="-128"/>
            </a:endParaRPr>
          </a:p>
        </p:txBody>
      </p:sp>
      <p:sp>
        <p:nvSpPr>
          <p:cNvPr id="7" name="テキスト ボックス 6"/>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b="1" dirty="0" smtClean="0">
                <a:solidFill>
                  <a:schemeClr val="bg1"/>
                </a:solidFill>
                <a:latin typeface="Hiragino Kaku Gothic Pro W6" charset="-128"/>
                <a:ea typeface="Hiragino Kaku Gothic Pro W6" charset="-128"/>
                <a:cs typeface="Hiragino Kaku Gothic Pro W6" charset="-128"/>
                <a:hlinkClick r:id="rId3"/>
              </a:rPr>
              <a:t>https</a:t>
            </a:r>
            <a:r>
              <a:rPr lang="en-US" altLang="ja-JP" sz="2000" b="1" dirty="0">
                <a:solidFill>
                  <a:schemeClr val="bg1"/>
                </a:solidFill>
                <a:latin typeface="Hiragino Kaku Gothic Pro W6" charset="-128"/>
                <a:ea typeface="Hiragino Kaku Gothic Pro W6" charset="-128"/>
                <a:cs typeface="Hiragino Kaku Gothic Pro W6" charset="-128"/>
                <a:hlinkClick r:id="rId3"/>
              </a:rPr>
              <a:t>://regionalscrumgatheringrtoky2016.sched.org/</a:t>
            </a:r>
            <a:endParaRPr lang="ja-JP" altLang="en-US" sz="2000" b="1" dirty="0">
              <a:solidFill>
                <a:schemeClr val="bg1"/>
              </a:solidFill>
              <a:latin typeface="Hiragino Kaku Gothic Pro W6" charset="-128"/>
              <a:ea typeface="Hiragino Kaku Gothic Pro W6" charset="-128"/>
              <a:cs typeface="Hiragino Kaku Gothic Pro W6" charset="-128"/>
            </a:endParaRPr>
          </a:p>
        </p:txBody>
      </p:sp>
      <p:sp>
        <p:nvSpPr>
          <p:cNvPr id="8" name="テキスト ボックス 7">
            <a:hlinkClick r:id="rId4"/>
          </p:cNvPr>
          <p:cNvSpPr txBox="1"/>
          <p:nvPr/>
        </p:nvSpPr>
        <p:spPr>
          <a:xfrm>
            <a:off x="628650" y="2918066"/>
            <a:ext cx="7887600" cy="900000"/>
          </a:xfrm>
          <a:prstGeom prst="rect">
            <a:avLst/>
          </a:prstGeom>
          <a:solidFill>
            <a:schemeClr val="accent2"/>
          </a:solidFill>
          <a:ln>
            <a:solidFill>
              <a:schemeClr val="accent2">
                <a:lumMod val="50000"/>
              </a:schemeClr>
            </a:solidFill>
          </a:ln>
          <a:effectLst/>
        </p:spPr>
        <p:txBody>
          <a:bodyPr wrap="square" rtlCol="0" anchor="ctr" anchorCtr="0">
            <a:noAutofit/>
          </a:bodyPr>
          <a:lstStyle/>
          <a:p>
            <a:pPr fontAlgn="base"/>
            <a:r>
              <a:rPr lang="ja-JP" altLang="en-US" sz="2800" b="1">
                <a:solidFill>
                  <a:schemeClr val="bg1"/>
                </a:solidFill>
                <a:latin typeface="Hiragino Kaku Gothic Pro W6" charset="-128"/>
                <a:ea typeface="Hiragino Kaku Gothic Pro W6" charset="-128"/>
                <a:cs typeface="Hiragino Kaku Gothic Pro W6" charset="-128"/>
              </a:rPr>
              <a:t>スクラムとメトリクスとテストを活用</a:t>
            </a:r>
            <a:r>
              <a:rPr lang="ja-JP" altLang="en-US" sz="2800" b="1" smtClean="0">
                <a:solidFill>
                  <a:schemeClr val="bg1"/>
                </a:solidFill>
                <a:latin typeface="Hiragino Kaku Gothic Pro W6" charset="-128"/>
                <a:ea typeface="Hiragino Kaku Gothic Pro W6" charset="-128"/>
                <a:cs typeface="Hiragino Kaku Gothic Pro W6" charset="-128"/>
              </a:rPr>
              <a:t>する</a:t>
            </a:r>
            <a:endParaRPr lang="en-US" altLang="ja-JP" sz="2800" b="1" dirty="0" smtClean="0">
              <a:solidFill>
                <a:schemeClr val="bg1"/>
              </a:solidFill>
              <a:latin typeface="Hiragino Kaku Gothic Pro W6" charset="-128"/>
              <a:ea typeface="Hiragino Kaku Gothic Pro W6" charset="-128"/>
              <a:cs typeface="Hiragino Kaku Gothic Pro W6" charset="-128"/>
            </a:endParaRPr>
          </a:p>
          <a:p>
            <a:pPr fontAlgn="base"/>
            <a:r>
              <a:rPr lang="ja-JP" altLang="en-US" sz="2800" b="1" smtClean="0">
                <a:solidFill>
                  <a:schemeClr val="bg1"/>
                </a:solidFill>
                <a:latin typeface="Hiragino Kaku Gothic Pro W6" charset="-128"/>
                <a:ea typeface="Hiragino Kaku Gothic Pro W6" charset="-128"/>
                <a:cs typeface="Hiragino Kaku Gothic Pro W6" charset="-128"/>
              </a:rPr>
              <a:t>チーム</a:t>
            </a:r>
            <a:r>
              <a:rPr lang="ja-JP" altLang="en-US" sz="2800" b="1">
                <a:solidFill>
                  <a:schemeClr val="bg1"/>
                </a:solidFill>
                <a:latin typeface="Hiragino Kaku Gothic Pro W6" charset="-128"/>
                <a:ea typeface="Hiragino Kaku Gothic Pro W6" charset="-128"/>
                <a:cs typeface="Hiragino Kaku Gothic Pro W6" charset="-128"/>
              </a:rPr>
              <a:t>の</a:t>
            </a:r>
            <a:r>
              <a:rPr lang="ja-JP" altLang="en-US" sz="2800" b="1" smtClean="0">
                <a:solidFill>
                  <a:schemeClr val="bg1"/>
                </a:solidFill>
                <a:latin typeface="Hiragino Kaku Gothic Pro W6" charset="-128"/>
                <a:ea typeface="Hiragino Kaku Gothic Pro W6" charset="-128"/>
                <a:cs typeface="Hiragino Kaku Gothic Pro W6" charset="-128"/>
              </a:rPr>
              <a:t>事例</a:t>
            </a:r>
            <a:endParaRPr lang="ja-JP" altLang="en-US" sz="2800" b="1">
              <a:solidFill>
                <a:schemeClr val="bg1"/>
              </a:solidFill>
              <a:latin typeface="Hiragino Kaku Gothic Pro W6" charset="-128"/>
              <a:ea typeface="Hiragino Kaku Gothic Pro W6" charset="-128"/>
              <a:cs typeface="Hiragino Kaku Gothic Pro W6" charset="-128"/>
            </a:endParaRPr>
          </a:p>
        </p:txBody>
      </p:sp>
      <p:sp>
        <p:nvSpPr>
          <p:cNvPr id="10" name="テキスト ボックス 9">
            <a:hlinkClick r:id="rId5"/>
          </p:cNvPr>
          <p:cNvSpPr txBox="1"/>
          <p:nvPr/>
        </p:nvSpPr>
        <p:spPr>
          <a:xfrm>
            <a:off x="628650" y="4147033"/>
            <a:ext cx="7887600" cy="900000"/>
          </a:xfrm>
          <a:prstGeom prst="rect">
            <a:avLst/>
          </a:prstGeom>
          <a:solidFill>
            <a:schemeClr val="accent2"/>
          </a:solidFill>
          <a:ln>
            <a:solidFill>
              <a:schemeClr val="accent2">
                <a:lumMod val="50000"/>
              </a:schemeClr>
            </a:solidFill>
          </a:ln>
          <a:effectLst/>
        </p:spPr>
        <p:txBody>
          <a:bodyPr wrap="square" rtlCol="0" anchor="ctr" anchorCtr="0">
            <a:noAutofit/>
          </a:bodyPr>
          <a:lstStyle/>
          <a:p>
            <a:pPr fontAlgn="base"/>
            <a:r>
              <a:rPr lang="en-US" altLang="ja-JP" sz="2800" b="1" dirty="0">
                <a:solidFill>
                  <a:schemeClr val="bg1"/>
                </a:solidFill>
                <a:latin typeface="Hiragino Kaku Gothic Pro W6" charset="-128"/>
                <a:ea typeface="Hiragino Kaku Gothic Pro W6" charset="-128"/>
                <a:cs typeface="Hiragino Kaku Gothic Pro W6" charset="-128"/>
              </a:rPr>
              <a:t>Technology-Driven </a:t>
            </a:r>
            <a:r>
              <a:rPr lang="en-US" altLang="ja-JP" sz="2800" b="1" dirty="0" smtClean="0">
                <a:solidFill>
                  <a:schemeClr val="bg1"/>
                </a:solidFill>
                <a:latin typeface="Hiragino Kaku Gothic Pro W6" charset="-128"/>
                <a:ea typeface="Hiragino Kaku Gothic Pro W6" charset="-128"/>
                <a:cs typeface="Hiragino Kaku Gothic Pro W6" charset="-128"/>
              </a:rPr>
              <a:t>Development</a:t>
            </a:r>
            <a:endParaRPr lang="en-US" altLang="ja-JP" sz="2800" b="1" dirty="0">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8598096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en-US" altLang="ja-JP" sz="4800" b="1" dirty="0" smtClean="0">
                <a:latin typeface="Hiragino Kaku Gothic Pro W6" charset="-128"/>
                <a:ea typeface="Hiragino Kaku Gothic Pro W6" charset="-128"/>
                <a:cs typeface="Hiragino Kaku Gothic Pro W6" charset="-128"/>
              </a:rPr>
              <a:t>Agile2016</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19</a:t>
            </a:fld>
            <a:endParaRPr kumimoji="1" lang="ja-JP" altLang="en-US"/>
          </a:p>
        </p:txBody>
      </p:sp>
      <p:sp>
        <p:nvSpPr>
          <p:cNvPr id="5" name="テキスト ボックス 4">
            <a:hlinkClick r:id="rId2"/>
          </p:cNvPr>
          <p:cNvSpPr txBox="1"/>
          <p:nvPr/>
        </p:nvSpPr>
        <p:spPr>
          <a:xfrm>
            <a:off x="628650" y="1689099"/>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b="1" dirty="0">
                <a:solidFill>
                  <a:schemeClr val="bg1"/>
                </a:solidFill>
                <a:latin typeface="Hiragino Kaku Gothic Pro W6" charset="-128"/>
                <a:ea typeface="Hiragino Kaku Gothic Pro W6" charset="-128"/>
                <a:cs typeface="Hiragino Kaku Gothic Pro W6" charset="-128"/>
              </a:rPr>
              <a:t>Measuring DevOps: the Key Metrics that Matter</a:t>
            </a:r>
          </a:p>
        </p:txBody>
      </p:sp>
      <p:sp>
        <p:nvSpPr>
          <p:cNvPr id="7" name="テキスト ボックス 6"/>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b="1" dirty="0">
                <a:solidFill>
                  <a:schemeClr val="bg1"/>
                </a:solidFill>
                <a:latin typeface="Hiragino Kaku Gothic Pro W6" charset="-128"/>
                <a:ea typeface="Hiragino Kaku Gothic Pro W6" charset="-128"/>
                <a:cs typeface="Hiragino Kaku Gothic Pro W6" charset="-128"/>
                <a:hlinkClick r:id="rId3"/>
              </a:rPr>
              <a:t>https://agile2016.sched.org/</a:t>
            </a:r>
            <a:endParaRPr lang="ja-JP" altLang="en-US" sz="2000" b="1" dirty="0">
              <a:solidFill>
                <a:schemeClr val="bg1"/>
              </a:solidFill>
              <a:latin typeface="Hiragino Kaku Gothic Pro W6" charset="-128"/>
              <a:ea typeface="Hiragino Kaku Gothic Pro W6" charset="-128"/>
              <a:cs typeface="Hiragino Kaku Gothic Pro W6" charset="-128"/>
            </a:endParaRPr>
          </a:p>
        </p:txBody>
      </p:sp>
      <p:sp>
        <p:nvSpPr>
          <p:cNvPr id="11" name="テキスト ボックス 10">
            <a:hlinkClick r:id="rId4"/>
          </p:cNvPr>
          <p:cNvSpPr txBox="1"/>
          <p:nvPr/>
        </p:nvSpPr>
        <p:spPr>
          <a:xfrm>
            <a:off x="628650" y="2465783"/>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b="1" dirty="0">
                <a:solidFill>
                  <a:schemeClr val="bg1"/>
                </a:solidFill>
                <a:latin typeface="Hiragino Kaku Gothic Pro W6" charset="-128"/>
                <a:ea typeface="Hiragino Kaku Gothic Pro W6" charset="-128"/>
                <a:cs typeface="Hiragino Kaku Gothic Pro W6" charset="-128"/>
              </a:rPr>
              <a:t>Pin the Tail on the Metric</a:t>
            </a:r>
          </a:p>
        </p:txBody>
      </p:sp>
      <p:sp>
        <p:nvSpPr>
          <p:cNvPr id="12" name="テキスト ボックス 11">
            <a:hlinkClick r:id="rId5"/>
          </p:cNvPr>
          <p:cNvSpPr txBox="1"/>
          <p:nvPr/>
        </p:nvSpPr>
        <p:spPr>
          <a:xfrm>
            <a:off x="628650" y="3242467"/>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b="1" dirty="0">
                <a:solidFill>
                  <a:schemeClr val="bg1"/>
                </a:solidFill>
                <a:latin typeface="Hiragino Kaku Gothic Pro W6" charset="-128"/>
                <a:ea typeface="Hiragino Kaku Gothic Pro W6" charset="-128"/>
                <a:cs typeface="Hiragino Kaku Gothic Pro W6" charset="-128"/>
              </a:rPr>
              <a:t>Virtuous </a:t>
            </a:r>
            <a:r>
              <a:rPr lang="en-US" altLang="ja-JP" sz="2000" b="1" dirty="0" smtClean="0">
                <a:solidFill>
                  <a:schemeClr val="bg1"/>
                </a:solidFill>
                <a:latin typeface="Hiragino Kaku Gothic Pro W6" charset="-128"/>
                <a:ea typeface="Hiragino Kaku Gothic Pro W6" charset="-128"/>
                <a:cs typeface="Hiragino Kaku Gothic Pro W6" charset="-128"/>
              </a:rPr>
              <a:t>Metrics</a:t>
            </a:r>
          </a:p>
          <a:p>
            <a:r>
              <a:rPr lang="en-US" altLang="ja-JP" sz="2000" b="1" dirty="0" smtClean="0">
                <a:solidFill>
                  <a:schemeClr val="bg1"/>
                </a:solidFill>
                <a:latin typeface="Hiragino Kaku Gothic Pro W6" charset="-128"/>
                <a:ea typeface="Hiragino Kaku Gothic Pro W6" charset="-128"/>
                <a:cs typeface="Hiragino Kaku Gothic Pro W6" charset="-128"/>
              </a:rPr>
              <a:t>- </a:t>
            </a:r>
            <a:r>
              <a:rPr lang="en-US" altLang="ja-JP" sz="2000" b="1" dirty="0">
                <a:solidFill>
                  <a:schemeClr val="bg1"/>
                </a:solidFill>
                <a:latin typeface="Hiragino Kaku Gothic Pro W6" charset="-128"/>
                <a:ea typeface="Hiragino Kaku Gothic Pro W6" charset="-128"/>
                <a:cs typeface="Hiragino Kaku Gothic Pro W6" charset="-128"/>
              </a:rPr>
              <a:t>Most metrics are the </a:t>
            </a:r>
            <a:r>
              <a:rPr lang="en-US" altLang="ja-JP" sz="2000" b="1" dirty="0" smtClean="0">
                <a:solidFill>
                  <a:schemeClr val="bg1"/>
                </a:solidFill>
                <a:latin typeface="Hiragino Kaku Gothic Pro W6" charset="-128"/>
                <a:ea typeface="Hiragino Kaku Gothic Pro W6" charset="-128"/>
                <a:cs typeface="Hiragino Kaku Gothic Pro W6" charset="-128"/>
              </a:rPr>
              <a:t>devil. Be </a:t>
            </a:r>
            <a:r>
              <a:rPr lang="en-US" altLang="ja-JP" sz="2000" b="1" dirty="0">
                <a:solidFill>
                  <a:schemeClr val="bg1"/>
                </a:solidFill>
                <a:latin typeface="Hiragino Kaku Gothic Pro W6" charset="-128"/>
                <a:ea typeface="Hiragino Kaku Gothic Pro W6" charset="-128"/>
                <a:cs typeface="Hiragino Kaku Gothic Pro W6" charset="-128"/>
              </a:rPr>
              <a:t>an angel.</a:t>
            </a:r>
          </a:p>
        </p:txBody>
      </p:sp>
      <p:sp>
        <p:nvSpPr>
          <p:cNvPr id="13" name="テキスト ボックス 12">
            <a:hlinkClick r:id="rId6"/>
          </p:cNvPr>
          <p:cNvSpPr txBox="1"/>
          <p:nvPr/>
        </p:nvSpPr>
        <p:spPr>
          <a:xfrm>
            <a:off x="628650" y="4019151"/>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b="1" dirty="0">
                <a:solidFill>
                  <a:schemeClr val="bg1"/>
                </a:solidFill>
                <a:latin typeface="Hiragino Kaku Gothic Pro W6" charset="-128"/>
                <a:ea typeface="Hiragino Kaku Gothic Pro W6" charset="-128"/>
                <a:cs typeface="Hiragino Kaku Gothic Pro W6" charset="-128"/>
              </a:rPr>
              <a:t>Start Your </a:t>
            </a:r>
            <a:r>
              <a:rPr lang="en-US" altLang="ja-JP" sz="2000" b="1" dirty="0" smtClean="0">
                <a:solidFill>
                  <a:schemeClr val="bg1"/>
                </a:solidFill>
                <a:latin typeface="Hiragino Kaku Gothic Pro W6" charset="-128"/>
                <a:ea typeface="Hiragino Kaku Gothic Pro W6" charset="-128"/>
                <a:cs typeface="Hiragino Kaku Gothic Pro W6" charset="-128"/>
              </a:rPr>
              <a:t>Engines!</a:t>
            </a:r>
          </a:p>
          <a:p>
            <a:r>
              <a:rPr lang="en-US" altLang="ja-JP" sz="2000" b="1" dirty="0" smtClean="0">
                <a:solidFill>
                  <a:schemeClr val="bg1"/>
                </a:solidFill>
                <a:latin typeface="Hiragino Kaku Gothic Pro W6" charset="-128"/>
                <a:ea typeface="Hiragino Kaku Gothic Pro W6" charset="-128"/>
                <a:cs typeface="Hiragino Kaku Gothic Pro W6" charset="-128"/>
              </a:rPr>
              <a:t>Accelerating </a:t>
            </a:r>
            <a:r>
              <a:rPr lang="en-US" altLang="ja-JP" sz="2000" b="1" dirty="0">
                <a:solidFill>
                  <a:schemeClr val="bg1"/>
                </a:solidFill>
                <a:latin typeface="Hiragino Kaku Gothic Pro W6" charset="-128"/>
                <a:ea typeface="Hiragino Kaku Gothic Pro W6" charset="-128"/>
                <a:cs typeface="Hiragino Kaku Gothic Pro W6" charset="-128"/>
              </a:rPr>
              <a:t>DevOps </a:t>
            </a:r>
            <a:r>
              <a:rPr lang="en-US" altLang="ja-JP" sz="2000" b="1" dirty="0" smtClean="0">
                <a:solidFill>
                  <a:schemeClr val="bg1"/>
                </a:solidFill>
                <a:latin typeface="Hiragino Kaku Gothic Pro W6" charset="-128"/>
                <a:ea typeface="Hiragino Kaku Gothic Pro W6" charset="-128"/>
                <a:cs typeface="Hiragino Kaku Gothic Pro W6" charset="-128"/>
              </a:rPr>
              <a:t>Performance</a:t>
            </a:r>
            <a:r>
              <a:rPr lang="en-US" altLang="ja-JP" sz="2000" b="1" dirty="0">
                <a:solidFill>
                  <a:schemeClr val="bg1"/>
                </a:solidFill>
                <a:latin typeface="Hiragino Kaku Gothic Pro W6" charset="-128"/>
                <a:ea typeface="Hiragino Kaku Gothic Pro W6" charset="-128"/>
                <a:cs typeface="Hiragino Kaku Gothic Pro W6" charset="-128"/>
              </a:rPr>
              <a:t> </a:t>
            </a:r>
            <a:r>
              <a:rPr lang="en-US" altLang="ja-JP" sz="2000" b="1" dirty="0" smtClean="0">
                <a:solidFill>
                  <a:schemeClr val="bg1"/>
                </a:solidFill>
                <a:latin typeface="Hiragino Kaku Gothic Pro W6" charset="-128"/>
                <a:ea typeface="Hiragino Kaku Gothic Pro W6" charset="-128"/>
                <a:cs typeface="Hiragino Kaku Gothic Pro W6" charset="-128"/>
              </a:rPr>
              <a:t>using </a:t>
            </a:r>
            <a:r>
              <a:rPr lang="en-US" altLang="ja-JP" sz="2000" b="1" dirty="0">
                <a:solidFill>
                  <a:schemeClr val="bg1"/>
                </a:solidFill>
                <a:latin typeface="Hiragino Kaku Gothic Pro W6" charset="-128"/>
                <a:ea typeface="Hiragino Kaku Gothic Pro W6" charset="-128"/>
                <a:cs typeface="Hiragino Kaku Gothic Pro W6" charset="-128"/>
              </a:rPr>
              <a:t>Lean Metrics</a:t>
            </a:r>
          </a:p>
        </p:txBody>
      </p:sp>
      <p:sp>
        <p:nvSpPr>
          <p:cNvPr id="14" name="テキスト ボックス 13">
            <a:hlinkClick r:id="rId7"/>
          </p:cNvPr>
          <p:cNvSpPr txBox="1"/>
          <p:nvPr/>
        </p:nvSpPr>
        <p:spPr>
          <a:xfrm>
            <a:off x="628650" y="4795835"/>
            <a:ext cx="7887600" cy="72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000" b="1" dirty="0">
                <a:solidFill>
                  <a:schemeClr val="bg1"/>
                </a:solidFill>
                <a:latin typeface="Hiragino Kaku Gothic Pro W6" charset="-128"/>
                <a:ea typeface="Hiragino Kaku Gothic Pro W6" charset="-128"/>
                <a:cs typeface="Hiragino Kaku Gothic Pro W6" charset="-128"/>
              </a:rPr>
              <a:t>Data Driven </a:t>
            </a:r>
            <a:r>
              <a:rPr lang="en-US" altLang="ja-JP" sz="2000" b="1" dirty="0" smtClean="0">
                <a:solidFill>
                  <a:schemeClr val="bg1"/>
                </a:solidFill>
                <a:latin typeface="Hiragino Kaku Gothic Pro W6" charset="-128"/>
                <a:ea typeface="Hiragino Kaku Gothic Pro W6" charset="-128"/>
                <a:cs typeface="Hiragino Kaku Gothic Pro W6" charset="-128"/>
              </a:rPr>
              <a:t>Coaching</a:t>
            </a:r>
          </a:p>
          <a:p>
            <a:r>
              <a:rPr lang="en-US" altLang="ja-JP" sz="2000" b="1" dirty="0" smtClean="0">
                <a:solidFill>
                  <a:schemeClr val="bg1"/>
                </a:solidFill>
                <a:latin typeface="Hiragino Kaku Gothic Pro W6" charset="-128"/>
                <a:ea typeface="Hiragino Kaku Gothic Pro W6" charset="-128"/>
                <a:cs typeface="Hiragino Kaku Gothic Pro W6" charset="-128"/>
              </a:rPr>
              <a:t>- </a:t>
            </a:r>
            <a:r>
              <a:rPr lang="en-US" altLang="ja-JP" sz="2000" b="1" dirty="0">
                <a:solidFill>
                  <a:schemeClr val="bg1"/>
                </a:solidFill>
                <a:latin typeface="Hiragino Kaku Gothic Pro W6" charset="-128"/>
                <a:ea typeface="Hiragino Kaku Gothic Pro W6" charset="-128"/>
                <a:cs typeface="Hiragino Kaku Gothic Pro W6" charset="-128"/>
              </a:rPr>
              <a:t>Safely turning team data into coaching insights</a:t>
            </a:r>
          </a:p>
        </p:txBody>
      </p:sp>
    </p:spTree>
    <p:extLst>
      <p:ext uri="{BB962C8B-B14F-4D97-AF65-F5344CB8AC3E}">
        <p14:creationId xmlns:p14="http://schemas.microsoft.com/office/powerpoint/2010/main" val="11960365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a:t>
            </a:fld>
            <a:endParaRPr kumimoji="1" lang="ja-JP" altLang="en-US"/>
          </a:p>
        </p:txBody>
      </p:sp>
      <p:sp>
        <p:nvSpPr>
          <p:cNvPr id="9" name="コンテンツ プレースホルダー 8"/>
          <p:cNvSpPr>
            <a:spLocks noGrp="1"/>
          </p:cNvSpPr>
          <p:nvPr>
            <p:ph idx="1"/>
          </p:nvPr>
        </p:nvSpPr>
        <p:spPr>
          <a:noFill/>
          <a:ln>
            <a:solidFill>
              <a:srgbClr val="44C404"/>
            </a:solidFill>
          </a:ln>
        </p:spPr>
        <p:txBody>
          <a:bodyPr anchor="ctr" anchorCtr="0">
            <a:noAutofit/>
          </a:bodyPr>
          <a:lstStyle/>
          <a:p>
            <a:pPr algn="ctr"/>
            <a:r>
              <a:rPr lang="ja-JP" altLang="en-US" sz="6000" b="1" dirty="0" smtClean="0">
                <a:solidFill>
                  <a:schemeClr val="tx2"/>
                </a:solidFill>
                <a:latin typeface="Hiragino Kaku Gothic Pro W6" charset="-128"/>
                <a:ea typeface="Hiragino Kaku Gothic Pro W6" charset="-128"/>
                <a:cs typeface="Hiragino Kaku Gothic Pro W6" charset="-128"/>
              </a:rPr>
              <a:t>写真を追加</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en-US" altLang="ja-JP" sz="4800" b="1" dirty="0" smtClean="0">
                <a:latin typeface="Hiragino Kaku Gothic Pro W6" charset="-128"/>
                <a:ea typeface="Hiragino Kaku Gothic Pro W6" charset="-128"/>
                <a:cs typeface="Hiragino Kaku Gothic Pro W6" charset="-128"/>
              </a:rPr>
              <a:t>Agile2017</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802342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海外のアジャイル普及状況調査</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20</a:t>
            </a:fld>
            <a:endParaRPr kumimoji="1" lang="ja-JP" altLang="en-US"/>
          </a:p>
        </p:txBody>
      </p:sp>
      <p:sp>
        <p:nvSpPr>
          <p:cNvPr id="5" name="テキスト ボックス 4">
            <a:hlinkClick r:id="rId2"/>
          </p:cNvPr>
          <p:cNvSpPr txBox="1"/>
          <p:nvPr/>
        </p:nvSpPr>
        <p:spPr>
          <a:xfrm>
            <a:off x="628650" y="1689099"/>
            <a:ext cx="7887600" cy="900000"/>
          </a:xfrm>
          <a:prstGeom prst="rect">
            <a:avLst/>
          </a:prstGeom>
          <a:solidFill>
            <a:schemeClr val="accent2"/>
          </a:solidFill>
          <a:ln>
            <a:solidFill>
              <a:schemeClr val="accent2">
                <a:lumMod val="50000"/>
              </a:schemeClr>
            </a:solidFill>
          </a:ln>
          <a:effectLst/>
        </p:spPr>
        <p:txBody>
          <a:bodyPr wrap="square" rtlCol="0" anchor="ctr" anchorCtr="0">
            <a:noAutofit/>
          </a:bodyPr>
          <a:lstStyle/>
          <a:p>
            <a:r>
              <a:rPr lang="en-US" altLang="ja-JP" sz="2800" b="1" dirty="0" smtClean="0">
                <a:solidFill>
                  <a:schemeClr val="bg1"/>
                </a:solidFill>
                <a:latin typeface="Hiragino Kaku Gothic Pro W6" charset="-128"/>
                <a:ea typeface="Hiragino Kaku Gothic Pro W6" charset="-128"/>
                <a:cs typeface="Hiragino Kaku Gothic Pro W6" charset="-128"/>
              </a:rPr>
              <a:t>VersionOne</a:t>
            </a:r>
            <a:endParaRPr lang="en-US" altLang="ja-JP" sz="2800" b="1" dirty="0">
              <a:solidFill>
                <a:schemeClr val="bg1"/>
              </a:solidFill>
              <a:latin typeface="Hiragino Kaku Gothic Pro W6" charset="-128"/>
              <a:ea typeface="Hiragino Kaku Gothic Pro W6" charset="-128"/>
              <a:cs typeface="Hiragino Kaku Gothic Pro W6" charset="-128"/>
            </a:endParaRPr>
          </a:p>
        </p:txBody>
      </p:sp>
      <p:sp>
        <p:nvSpPr>
          <p:cNvPr id="8" name="テキスト ボックス 7">
            <a:hlinkClick r:id="rId3"/>
          </p:cNvPr>
          <p:cNvSpPr txBox="1"/>
          <p:nvPr/>
        </p:nvSpPr>
        <p:spPr>
          <a:xfrm>
            <a:off x="628650" y="2918066"/>
            <a:ext cx="7887600" cy="900000"/>
          </a:xfrm>
          <a:prstGeom prst="rect">
            <a:avLst/>
          </a:prstGeom>
          <a:solidFill>
            <a:schemeClr val="accent2"/>
          </a:solidFill>
          <a:ln>
            <a:solidFill>
              <a:schemeClr val="accent2">
                <a:lumMod val="50000"/>
              </a:schemeClr>
            </a:solidFill>
          </a:ln>
          <a:effectLst/>
        </p:spPr>
        <p:txBody>
          <a:bodyPr wrap="square" rtlCol="0" anchor="ctr" anchorCtr="0">
            <a:noAutofit/>
          </a:bodyPr>
          <a:lstStyle/>
          <a:p>
            <a:pPr fontAlgn="base"/>
            <a:r>
              <a:rPr lang="en-US" altLang="ja-JP" sz="2800" b="1" dirty="0" smtClean="0">
                <a:solidFill>
                  <a:schemeClr val="bg1"/>
                </a:solidFill>
                <a:latin typeface="Hiragino Kaku Gothic Pro W6" charset="-128"/>
                <a:ea typeface="Hiragino Kaku Gothic Pro W6" charset="-128"/>
                <a:cs typeface="Hiragino Kaku Gothic Pro W6" charset="-128"/>
              </a:rPr>
              <a:t>Scrum Alliance</a:t>
            </a:r>
            <a:endParaRPr lang="ja-JP" altLang="en-US" sz="2800" b="1">
              <a:solidFill>
                <a:schemeClr val="bg1"/>
              </a:solidFill>
              <a:latin typeface="Hiragino Kaku Gothic Pro W6" charset="-128"/>
              <a:ea typeface="Hiragino Kaku Gothic Pro W6" charset="-128"/>
              <a:cs typeface="Hiragino Kaku Gothic Pro W6" charset="-128"/>
            </a:endParaRPr>
          </a:p>
        </p:txBody>
      </p:sp>
      <p:sp>
        <p:nvSpPr>
          <p:cNvPr id="11" name="コンテンツ プレースホルダー 8"/>
          <p:cNvSpPr txBox="1">
            <a:spLocks/>
          </p:cNvSpPr>
          <p:nvPr/>
        </p:nvSpPr>
        <p:spPr>
          <a:xfrm>
            <a:off x="628650" y="4367198"/>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28625" marR="0" lvl="0" indent="-428625" algn="ctr" defTabSz="914400" eaLnBrk="1" fontAlgn="auto" latinLnBrk="0" hangingPunct="1">
              <a:lnSpc>
                <a:spcPct val="100000"/>
              </a:lnSpc>
              <a:spcBef>
                <a:spcPts val="0"/>
              </a:spcBef>
              <a:spcAft>
                <a:spcPts val="0"/>
              </a:spcAft>
              <a:buClrTx/>
              <a:buSzTx/>
              <a:buFont typeface="Arial" charset="0"/>
              <a:buNone/>
              <a:tabLst/>
              <a:defRPr/>
            </a:pPr>
            <a:r>
              <a:rPr lang="ja-JP" altLang="en-US" sz="2800" b="1" smtClean="0">
                <a:solidFill>
                  <a:schemeClr val="tx1"/>
                </a:solidFill>
                <a:latin typeface="Hiragino Kaku Gothic Pro W6" charset="-128"/>
                <a:ea typeface="Hiragino Kaku Gothic Pro W6" charset="-128"/>
                <a:cs typeface="Hiragino Kaku Gothic Pro W6" charset="-128"/>
              </a:rPr>
              <a:t>「どんなメトリクスを取っていますか？」</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marL="428625" marR="0" lvl="0" indent="-428625" algn="ctr" defTabSz="914400" eaLnBrk="1" fontAlgn="auto" latinLnBrk="0" hangingPunct="1">
              <a:lnSpc>
                <a:spcPct val="100000"/>
              </a:lnSpc>
              <a:spcBef>
                <a:spcPts val="0"/>
              </a:spcBef>
              <a:spcAft>
                <a:spcPts val="0"/>
              </a:spcAft>
              <a:buClrTx/>
              <a:buSzTx/>
              <a:buFont typeface="Arial" charset="0"/>
              <a:buNone/>
              <a:tabLst/>
              <a:defRPr/>
            </a:pPr>
            <a:r>
              <a:rPr lang="ja-JP" altLang="en-US" sz="2800" b="1" smtClean="0">
                <a:solidFill>
                  <a:schemeClr val="tx1"/>
                </a:solidFill>
                <a:latin typeface="Hiragino Kaku Gothic Pro W6" charset="-128"/>
                <a:ea typeface="Hiragino Kaku Gothic Pro W6" charset="-128"/>
                <a:cs typeface="Hiragino Kaku Gothic Pro W6" charset="-128"/>
              </a:rPr>
              <a:t>という質問が</a:t>
            </a:r>
            <a:r>
              <a:rPr lang="ja-JP" altLang="en-US" sz="2800" b="1" smtClean="0">
                <a:solidFill>
                  <a:srgbClr val="0000FF"/>
                </a:solidFill>
                <a:latin typeface="Hiragino Kaku Gothic Pro W6" charset="-128"/>
                <a:ea typeface="Hiragino Kaku Gothic Pro W6" charset="-128"/>
                <a:cs typeface="Hiragino Kaku Gothic Pro W6" charset="-128"/>
              </a:rPr>
              <a:t>普通にある！</a:t>
            </a:r>
            <a:endParaRPr lang="ja-JP" altLang="en-US" sz="2800" b="1">
              <a:solidFill>
                <a:srgbClr val="0000FF"/>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394103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21</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800" b="1" dirty="0">
                <a:latin typeface="Hiragino Kaku Gothic Pro W6" charset="-128"/>
                <a:ea typeface="Hiragino Kaku Gothic Pro W6" charset="-128"/>
                <a:cs typeface="Hiragino Kaku Gothic Pro W6" charset="-128"/>
              </a:rPr>
              <a:t>アジャイルの文脈において</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メトリクス</a:t>
            </a:r>
            <a:r>
              <a:rPr lang="ja-JP" altLang="en-US" sz="4800" b="1" dirty="0">
                <a:latin typeface="Hiragino Kaku Gothic Pro W6" charset="-128"/>
                <a:ea typeface="Hiragino Kaku Gothic Pro W6" charset="-128"/>
                <a:cs typeface="Hiragino Kaku Gothic Pro W6" charset="-128"/>
              </a:rPr>
              <a:t>の取得・活用は</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もはや</a:t>
            </a:r>
            <a:r>
              <a:rPr lang="ja-JP" altLang="en-US" sz="4800" b="1" dirty="0">
                <a:solidFill>
                  <a:srgbClr val="0000FF"/>
                </a:solidFill>
                <a:latin typeface="Hiragino Kaku Gothic Pro W6" charset="-128"/>
                <a:ea typeface="Hiragino Kaku Gothic Pro W6" charset="-128"/>
                <a:cs typeface="Hiragino Kaku Gothic Pro W6" charset="-128"/>
              </a:rPr>
              <a:t>一般的なこと</a:t>
            </a:r>
            <a:r>
              <a:rPr lang="ja-JP" altLang="en-US" sz="4800" b="1" dirty="0" smtClean="0">
                <a:latin typeface="Hiragino Kaku Gothic Pro W6" charset="-128"/>
                <a:ea typeface="Hiragino Kaku Gothic Pro W6" charset="-128"/>
                <a:cs typeface="Hiragino Kaku Gothic Pro W6" charset="-128"/>
              </a:rPr>
              <a:t>と</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なりつつ</a:t>
            </a:r>
            <a:r>
              <a:rPr lang="ja-JP" altLang="en-US" sz="4800" b="1" dirty="0">
                <a:latin typeface="Hiragino Kaku Gothic Pro W6" charset="-128"/>
                <a:ea typeface="Hiragino Kaku Gothic Pro W6" charset="-128"/>
                <a:cs typeface="Hiragino Kaku Gothic Pro W6" charset="-128"/>
              </a:rPr>
              <a:t>ある。</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5461814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dirty="0"/>
              <a:t>1. </a:t>
            </a:r>
            <a:r>
              <a:rPr lang="ja-JP" altLang="en-US" sz="7200" dirty="0"/>
              <a:t>カンファレンスの概要</a:t>
            </a:r>
          </a:p>
        </p:txBody>
      </p:sp>
    </p:spTree>
    <p:extLst>
      <p:ext uri="{BB962C8B-B14F-4D97-AF65-F5344CB8AC3E}">
        <p14:creationId xmlns:p14="http://schemas.microsoft.com/office/powerpoint/2010/main" val="8543604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（例）</a:t>
            </a:r>
            <a:r>
              <a:rPr lang="en-US" altLang="ja-JP" sz="4800" b="1" dirty="0" smtClean="0">
                <a:latin typeface="Hiragino Kaku Gothic Pro W6" charset="-128"/>
                <a:ea typeface="Hiragino Kaku Gothic Pro W6" charset="-128"/>
                <a:cs typeface="Hiragino Kaku Gothic Pro W6" charset="-128"/>
              </a:rPr>
              <a:t>DevOps</a:t>
            </a:r>
            <a:r>
              <a:rPr lang="ja-JP" altLang="en-US" sz="4800" b="1" smtClean="0">
                <a:latin typeface="Hiragino Kaku Gothic Pro W6" charset="-128"/>
                <a:ea typeface="Hiragino Kaku Gothic Pro W6" charset="-128"/>
                <a:cs typeface="Hiragino Kaku Gothic Pro W6" charset="-128"/>
              </a:rPr>
              <a:t>のメトリクス</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23</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656229382"/>
              </p:ext>
            </p:extLst>
          </p:nvPr>
        </p:nvGraphicFramePr>
        <p:xfrm>
          <a:off x="628650" y="1689099"/>
          <a:ext cx="7886700" cy="3305176"/>
        </p:xfrm>
        <a:graphic>
          <a:graphicData uri="http://schemas.openxmlformats.org/drawingml/2006/table">
            <a:tbl>
              <a:tblPr firstRow="1" bandCol="1">
                <a:tableStyleId>{9DCAF9ED-07DC-4A11-8D7F-57B35C25682E}</a:tableStyleId>
              </a:tblPr>
              <a:tblGrid>
                <a:gridCol w="1577340"/>
                <a:gridCol w="1577340"/>
                <a:gridCol w="1577340"/>
                <a:gridCol w="1577340"/>
                <a:gridCol w="1577340"/>
              </a:tblGrid>
              <a:tr h="371197">
                <a:tc>
                  <a:txBody>
                    <a:bodyPr/>
                    <a:lstStyle/>
                    <a:p>
                      <a:pPr algn="ctr"/>
                      <a:r>
                        <a:rPr kumimoji="1" lang="ja-JP" altLang="en-US" sz="1400" b="1" i="0" smtClean="0">
                          <a:latin typeface="Hiragino Kaku Gothic Pro W6" charset="-128"/>
                          <a:ea typeface="Hiragino Kaku Gothic Pro W6" charset="-128"/>
                          <a:cs typeface="Hiragino Kaku Gothic Pro W6" charset="-128"/>
                        </a:rPr>
                        <a:t>開発・</a:t>
                      </a:r>
                      <a:r>
                        <a:rPr kumimoji="1" lang="en-US" altLang="ja-JP" sz="1400" b="1" i="0" dirty="0" smtClean="0">
                          <a:latin typeface="Hiragino Kaku Gothic Pro W6" charset="-128"/>
                          <a:ea typeface="Hiragino Kaku Gothic Pro W6" charset="-128"/>
                          <a:cs typeface="Hiragino Kaku Gothic Pro W6" charset="-128"/>
                        </a:rPr>
                        <a:t>CI</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en-US" altLang="ja-JP" sz="1400" b="1" i="0" dirty="0" smtClean="0">
                          <a:latin typeface="Hiragino Kaku Gothic Pro W6" charset="-128"/>
                          <a:ea typeface="Hiragino Kaku Gothic Pro W6" charset="-128"/>
                          <a:cs typeface="Hiragino Kaku Gothic Pro W6" charset="-128"/>
                        </a:rPr>
                        <a:t>QA</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デプロイ</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リリース</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運用</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開発の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リード・タイム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非稼働時間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デプロイの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リード・タイム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リリース頻度</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MTTR</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823751">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欠陥・ビルド失敗・システムダウンに</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伴う再作業</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検出・見逃した欠陥の割合、および</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欠陥の影響度合い</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デプロイ頻度と</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かかる時間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リリース毎の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時間とコストの割合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システムダウン時の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コストと頻度の割合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非稼働時間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MTTD</a:t>
                      </a:r>
                    </a:p>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a:t>
                      </a:r>
                      <a:r>
                        <a:rPr kumimoji="1" lang="ja-JP" altLang="en-US" sz="1200" b="1" i="0" smtClean="0">
                          <a:solidFill>
                            <a:schemeClr val="tx1"/>
                          </a:solidFill>
                          <a:latin typeface="Hiragino Kaku Gothic Pro W6" charset="-128"/>
                          <a:ea typeface="Hiragino Kaku Gothic Pro W6" charset="-128"/>
                          <a:cs typeface="Hiragino Kaku Gothic Pro W6" charset="-128"/>
                        </a:rPr>
                        <a:t>検知にかかる時間</a:t>
                      </a:r>
                      <a:r>
                        <a:rPr kumimoji="1" lang="en-US" altLang="ja-JP" sz="1200" b="1" i="0" dirty="0" smtClean="0">
                          <a:solidFill>
                            <a:schemeClr val="tx1"/>
                          </a:solidFill>
                          <a:latin typeface="Hiragino Kaku Gothic Pro W6" charset="-128"/>
                          <a:ea typeface="Hiragino Kaku Gothic Pro W6" charset="-128"/>
                          <a:cs typeface="Hiragino Kaku Gothic Pro W6" charset="-128"/>
                        </a:rPr>
                        <a:t>)</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（システム）変更の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成功率</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（リリース成功の）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予測可能性</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営業時間後の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緊急呼び出しの頻度</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進行中の作業と</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技術負債</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MTTR</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性能と利用時間の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119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サイクル・タイム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5"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1200" b="1" dirty="0">
                <a:solidFill>
                  <a:schemeClr val="tx1"/>
                </a:solidFill>
                <a:latin typeface="Hiragino Kaku Gothic Pro W6" charset="-128"/>
                <a:ea typeface="Hiragino Kaku Gothic Pro W6" charset="-128"/>
                <a:cs typeface="Hiragino Kaku Gothic Pro W6" charset="-128"/>
              </a:rPr>
              <a:t>Wallgren Anders, </a:t>
            </a:r>
            <a:r>
              <a:rPr lang="en-US" altLang="ja-JP" sz="1200" b="1" i="1" dirty="0">
                <a:solidFill>
                  <a:schemeClr val="tx1"/>
                </a:solidFill>
                <a:latin typeface="Hiragino Kaku Gothic Pro W6" charset="-128"/>
                <a:ea typeface="Hiragino Kaku Gothic Pro W6" charset="-128"/>
                <a:cs typeface="Hiragino Kaku Gothic Pro W6" charset="-128"/>
              </a:rPr>
              <a:t>Measuring DevOps: the Key Metrics that Matter</a:t>
            </a:r>
            <a:r>
              <a:rPr lang="en-US" altLang="ja-JP" sz="1200" b="1" dirty="0">
                <a:solidFill>
                  <a:schemeClr val="tx1"/>
                </a:solidFill>
                <a:latin typeface="Hiragino Kaku Gothic Pro W6" charset="-128"/>
                <a:ea typeface="Hiragino Kaku Gothic Pro W6" charset="-128"/>
                <a:cs typeface="Hiragino Kaku Gothic Pro W6" charset="-128"/>
              </a:rPr>
              <a:t>, Agile2016</a:t>
            </a:r>
          </a:p>
        </p:txBody>
      </p:sp>
    </p:spTree>
    <p:extLst>
      <p:ext uri="{BB962C8B-B14F-4D97-AF65-F5344CB8AC3E}">
        <p14:creationId xmlns:p14="http://schemas.microsoft.com/office/powerpoint/2010/main" val="8828281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（例</a:t>
            </a:r>
            <a:r>
              <a:rPr lang="ja-JP" altLang="en-US" sz="4800" b="1" smtClean="0">
                <a:latin typeface="Hiragino Kaku Gothic Pro W6" charset="-128"/>
                <a:ea typeface="Hiragino Kaku Gothic Pro W6" charset="-128"/>
                <a:cs typeface="Hiragino Kaku Gothic Pro W6" charset="-128"/>
              </a:rPr>
              <a:t>）</a:t>
            </a:r>
            <a:r>
              <a:rPr lang="en-US" altLang="ja-JP" sz="4800" b="1" dirty="0" smtClean="0">
                <a:latin typeface="Hiragino Kaku Gothic Pro W6" charset="-128"/>
                <a:ea typeface="Hiragino Kaku Gothic Pro W6" charset="-128"/>
                <a:cs typeface="Hiragino Kaku Gothic Pro W6" charset="-128"/>
              </a:rPr>
              <a:t>DevOps</a:t>
            </a:r>
            <a:r>
              <a:rPr lang="ja-JP" altLang="en-US" sz="4800" b="1" smtClean="0">
                <a:latin typeface="Hiragino Kaku Gothic Pro W6" charset="-128"/>
                <a:ea typeface="Hiragino Kaku Gothic Pro W6" charset="-128"/>
                <a:cs typeface="Hiragino Kaku Gothic Pro W6" charset="-128"/>
              </a:rPr>
              <a:t>のメトリクス</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24</a:t>
            </a:fld>
            <a:endParaRPr kumimoji="1" lang="ja-JP" altLang="en-US"/>
          </a:p>
        </p:txBody>
      </p:sp>
      <p:graphicFrame>
        <p:nvGraphicFramePr>
          <p:cNvPr id="3" name="表 2"/>
          <p:cNvGraphicFramePr>
            <a:graphicFrameLocks noGrp="1"/>
          </p:cNvGraphicFramePr>
          <p:nvPr>
            <p:extLst/>
          </p:nvPr>
        </p:nvGraphicFramePr>
        <p:xfrm>
          <a:off x="628650" y="1689099"/>
          <a:ext cx="7886700" cy="3305176"/>
        </p:xfrm>
        <a:graphic>
          <a:graphicData uri="http://schemas.openxmlformats.org/drawingml/2006/table">
            <a:tbl>
              <a:tblPr firstRow="1" bandCol="1">
                <a:tableStyleId>{9DCAF9ED-07DC-4A11-8D7F-57B35C25682E}</a:tableStyleId>
              </a:tblPr>
              <a:tblGrid>
                <a:gridCol w="1577340"/>
                <a:gridCol w="1577340"/>
                <a:gridCol w="1577340"/>
                <a:gridCol w="1577340"/>
                <a:gridCol w="1577340"/>
              </a:tblGrid>
              <a:tr h="371197">
                <a:tc>
                  <a:txBody>
                    <a:bodyPr/>
                    <a:lstStyle/>
                    <a:p>
                      <a:pPr algn="ctr"/>
                      <a:r>
                        <a:rPr kumimoji="1" lang="ja-JP" altLang="en-US" sz="1400" b="1" i="0" smtClean="0">
                          <a:latin typeface="Hiragino Kaku Gothic Pro W6" charset="-128"/>
                          <a:ea typeface="Hiragino Kaku Gothic Pro W6" charset="-128"/>
                          <a:cs typeface="Hiragino Kaku Gothic Pro W6" charset="-128"/>
                        </a:rPr>
                        <a:t>開発・</a:t>
                      </a:r>
                      <a:r>
                        <a:rPr kumimoji="1" lang="en-US" altLang="ja-JP" sz="1400" b="1" i="0" dirty="0" smtClean="0">
                          <a:latin typeface="Hiragino Kaku Gothic Pro W6" charset="-128"/>
                          <a:ea typeface="Hiragino Kaku Gothic Pro W6" charset="-128"/>
                          <a:cs typeface="Hiragino Kaku Gothic Pro W6" charset="-128"/>
                        </a:rPr>
                        <a:t>CI</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en-US" altLang="ja-JP" sz="1400" b="1" i="0" dirty="0" smtClean="0">
                          <a:latin typeface="Hiragino Kaku Gothic Pro W6" charset="-128"/>
                          <a:ea typeface="Hiragino Kaku Gothic Pro W6" charset="-128"/>
                          <a:cs typeface="Hiragino Kaku Gothic Pro W6" charset="-128"/>
                        </a:rPr>
                        <a:t>QA</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デプロイ</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リリース</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運用</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開発の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リード・タイム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非稼働時間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デプロイの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リード・タイム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リリース頻度</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MTTR</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823751">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欠陥・ビルド失敗・システムダウンに</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伴う再作業</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検出・見逃した欠陥の割合、および</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欠陥の影響度合い</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デプロイ頻度と</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かかる時間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リリース毎の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時間とコストの割合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システムダウン時の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コストと頻度の割合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非稼働時間</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MTTD</a:t>
                      </a:r>
                    </a:p>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a:t>
                      </a:r>
                      <a:r>
                        <a:rPr kumimoji="1" lang="ja-JP" altLang="en-US" sz="1200" b="1" i="0" smtClean="0">
                          <a:solidFill>
                            <a:schemeClr val="tx1"/>
                          </a:solidFill>
                          <a:latin typeface="Hiragino Kaku Gothic Pro W6" charset="-128"/>
                          <a:ea typeface="Hiragino Kaku Gothic Pro W6" charset="-128"/>
                          <a:cs typeface="Hiragino Kaku Gothic Pro W6" charset="-128"/>
                        </a:rPr>
                        <a:t>検知にかかる時間</a:t>
                      </a:r>
                      <a:r>
                        <a:rPr kumimoji="1" lang="en-US" altLang="ja-JP" sz="1200" b="1" i="0" dirty="0" smtClean="0">
                          <a:solidFill>
                            <a:schemeClr val="tx1"/>
                          </a:solidFill>
                          <a:latin typeface="Hiragino Kaku Gothic Pro W6" charset="-128"/>
                          <a:ea typeface="Hiragino Kaku Gothic Pro W6" charset="-128"/>
                          <a:cs typeface="Hiragino Kaku Gothic Pro W6" charset="-128"/>
                        </a:rPr>
                        <a:t>)</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（システム）変更の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成功率</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（リリース成功の）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予測可能性</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営業時間後の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緊急呼び出しの頻度</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7967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進行中の作業と</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技術負債</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en-US" altLang="ja-JP" sz="1200" b="1" i="0" dirty="0" smtClean="0">
                          <a:solidFill>
                            <a:schemeClr val="tx1"/>
                          </a:solidFill>
                          <a:latin typeface="Hiragino Kaku Gothic Pro W6" charset="-128"/>
                          <a:ea typeface="Hiragino Kaku Gothic Pro W6" charset="-128"/>
                          <a:cs typeface="Hiragino Kaku Gothic Pro W6" charset="-128"/>
                        </a:rPr>
                        <a:t>MTTR</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性能と利用時間の</a:t>
                      </a:r>
                      <a:endParaRPr kumimoji="1" lang="en-US" altLang="ja-JP" sz="12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割合</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1197">
                <a:tc>
                  <a:txBody>
                    <a:bodyPr/>
                    <a:lstStyle/>
                    <a:p>
                      <a:pPr algn="ctr"/>
                      <a:r>
                        <a:rPr kumimoji="1" lang="ja-JP" altLang="en-US" sz="1200" b="1" i="0" smtClean="0">
                          <a:solidFill>
                            <a:schemeClr val="tx1"/>
                          </a:solidFill>
                          <a:latin typeface="Hiragino Kaku Gothic Pro W6" charset="-128"/>
                          <a:ea typeface="Hiragino Kaku Gothic Pro W6" charset="-128"/>
                          <a:cs typeface="Hiragino Kaku Gothic Pro W6" charset="-128"/>
                        </a:rPr>
                        <a:t>サイクル・タイム</a:t>
                      </a:r>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2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5"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1200" b="1" dirty="0">
                <a:solidFill>
                  <a:schemeClr val="tx1"/>
                </a:solidFill>
                <a:latin typeface="Hiragino Kaku Gothic Pro W6" charset="-128"/>
                <a:ea typeface="Hiragino Kaku Gothic Pro W6" charset="-128"/>
                <a:cs typeface="Hiragino Kaku Gothic Pro W6" charset="-128"/>
              </a:rPr>
              <a:t>Wallgren Anders, </a:t>
            </a:r>
            <a:r>
              <a:rPr lang="en-US" altLang="ja-JP" sz="1200" b="1" i="1" dirty="0">
                <a:solidFill>
                  <a:schemeClr val="tx1"/>
                </a:solidFill>
                <a:latin typeface="Hiragino Kaku Gothic Pro W6" charset="-128"/>
                <a:ea typeface="Hiragino Kaku Gothic Pro W6" charset="-128"/>
                <a:cs typeface="Hiragino Kaku Gothic Pro W6" charset="-128"/>
              </a:rPr>
              <a:t>Measuring DevOps: the Key Metrics that Matter</a:t>
            </a:r>
            <a:r>
              <a:rPr lang="en-US" altLang="ja-JP" sz="1200" b="1" dirty="0">
                <a:solidFill>
                  <a:schemeClr val="tx1"/>
                </a:solidFill>
                <a:latin typeface="Hiragino Kaku Gothic Pro W6" charset="-128"/>
                <a:ea typeface="Hiragino Kaku Gothic Pro W6" charset="-128"/>
                <a:cs typeface="Hiragino Kaku Gothic Pro W6" charset="-128"/>
              </a:rPr>
              <a:t>, Agile2016</a:t>
            </a:r>
          </a:p>
        </p:txBody>
      </p:sp>
      <p:sp>
        <p:nvSpPr>
          <p:cNvPr id="6" name="テキスト ボックス 5"/>
          <p:cNvSpPr txBox="1"/>
          <p:nvPr/>
        </p:nvSpPr>
        <p:spPr>
          <a:xfrm rot="20700000">
            <a:off x="628650" y="2628467"/>
            <a:ext cx="7886700" cy="1601067"/>
          </a:xfrm>
          <a:prstGeom prst="rect">
            <a:avLst/>
          </a:prstGeom>
          <a:solidFill>
            <a:srgbClr val="00B050"/>
          </a:solidFill>
          <a:ln>
            <a:solidFill>
              <a:srgbClr val="00B050"/>
            </a:solidFill>
          </a:ln>
          <a:effectLst/>
        </p:spPr>
        <p:txBody>
          <a:bodyPr wrap="square" rtlCol="0" anchor="ctr" anchorCtr="0">
            <a:noAutofit/>
          </a:bodyPr>
          <a:lstStyle/>
          <a:p>
            <a:pPr algn="ctr"/>
            <a:r>
              <a:rPr lang="ja-JP" altLang="en-US" sz="3600" b="1" smtClean="0">
                <a:solidFill>
                  <a:schemeClr val="bg1"/>
                </a:solidFill>
                <a:latin typeface="Hiragino Kaku Gothic Pro W6" charset="-128"/>
                <a:ea typeface="Hiragino Kaku Gothic Pro W6" charset="-128"/>
                <a:cs typeface="Hiragino Kaku Gothic Pro W6" charset="-128"/>
              </a:rPr>
              <a:t>標準的なメトリクスが</a:t>
            </a:r>
            <a:endParaRPr lang="en-US" altLang="ja-JP" sz="3600" b="1" dirty="0" smtClean="0">
              <a:solidFill>
                <a:schemeClr val="bg1"/>
              </a:solidFill>
              <a:latin typeface="Hiragino Kaku Gothic Pro W6" charset="-128"/>
              <a:ea typeface="Hiragino Kaku Gothic Pro W6" charset="-128"/>
              <a:cs typeface="Hiragino Kaku Gothic Pro W6" charset="-128"/>
            </a:endParaRPr>
          </a:p>
          <a:p>
            <a:pPr algn="ctr"/>
            <a:r>
              <a:rPr lang="ja-JP" altLang="en-US" sz="3600" b="1" smtClean="0">
                <a:solidFill>
                  <a:schemeClr val="bg1"/>
                </a:solidFill>
                <a:latin typeface="Hiragino Kaku Gothic Pro W6" charset="-128"/>
                <a:ea typeface="Hiragino Kaku Gothic Pro W6" charset="-128"/>
                <a:cs typeface="Hiragino Kaku Gothic Pro W6" charset="-128"/>
              </a:rPr>
              <a:t>整理・体系化されている！</a:t>
            </a:r>
            <a:endParaRPr lang="ja-JP" altLang="en-US" sz="3600" b="1">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47121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メトリクスの改善策</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25</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133512556"/>
              </p:ext>
            </p:extLst>
          </p:nvPr>
        </p:nvGraphicFramePr>
        <p:xfrm>
          <a:off x="628649" y="1689099"/>
          <a:ext cx="7886700" cy="3414373"/>
        </p:xfrm>
        <a:graphic>
          <a:graphicData uri="http://schemas.openxmlformats.org/drawingml/2006/table">
            <a:tbl>
              <a:tblPr firstRow="1" bandCol="1">
                <a:tableStyleId>{9DCAF9ED-07DC-4A11-8D7F-57B35C25682E}</a:tableStyleId>
              </a:tblPr>
              <a:tblGrid>
                <a:gridCol w="1577340"/>
                <a:gridCol w="1577340"/>
                <a:gridCol w="1577340"/>
                <a:gridCol w="1577340"/>
                <a:gridCol w="1577340"/>
              </a:tblGrid>
              <a:tr h="350516">
                <a:tc>
                  <a:txBody>
                    <a:bodyPr/>
                    <a:lstStyle/>
                    <a:p>
                      <a:pPr algn="ctr"/>
                      <a:r>
                        <a:rPr kumimoji="1" lang="ja-JP" altLang="en-US" sz="1400" b="1" i="0" smtClean="0">
                          <a:latin typeface="Hiragino Kaku Gothic Pro W6" charset="-128"/>
                          <a:ea typeface="Hiragino Kaku Gothic Pro W6" charset="-128"/>
                          <a:cs typeface="Hiragino Kaku Gothic Pro W6" charset="-128"/>
                        </a:rPr>
                        <a:t>開発・</a:t>
                      </a:r>
                      <a:r>
                        <a:rPr kumimoji="1" lang="en-US" altLang="ja-JP" sz="1400" b="1" i="0" dirty="0" smtClean="0">
                          <a:latin typeface="Hiragino Kaku Gothic Pro W6" charset="-128"/>
                          <a:ea typeface="Hiragino Kaku Gothic Pro W6" charset="-128"/>
                          <a:cs typeface="Hiragino Kaku Gothic Pro W6" charset="-128"/>
                        </a:rPr>
                        <a:t>CI</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en-US" altLang="ja-JP" sz="1400" b="1" i="0" dirty="0" smtClean="0">
                          <a:latin typeface="Hiragino Kaku Gothic Pro W6" charset="-128"/>
                          <a:ea typeface="Hiragino Kaku Gothic Pro W6" charset="-128"/>
                          <a:cs typeface="Hiragino Kaku Gothic Pro W6" charset="-128"/>
                        </a:rPr>
                        <a:t>QA</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デプロイ</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リリース</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運用</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708660">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Trunk</a:t>
                      </a:r>
                      <a:r>
                        <a:rPr kumimoji="1" lang="ja-JP" altLang="en-US" sz="1100" b="1" i="0" smtClean="0">
                          <a:solidFill>
                            <a:schemeClr val="tx1"/>
                          </a:solidFill>
                          <a:latin typeface="Hiragino Kaku Gothic Pro W6" charset="-128"/>
                          <a:ea typeface="Hiragino Kaku Gothic Pro W6" charset="-128"/>
                          <a:cs typeface="Hiragino Kaku Gothic Pro W6" charset="-128"/>
                        </a:rPr>
                        <a:t>ベースの開発・</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Git-flow</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テスト自動化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全てを自動化すること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リリースパイプライン</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をモデル化し、再利用性・予測可能性・見える化を保証すること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すべての成果物を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バージョン管理する</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777857">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本番環境に合致した</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テスト環境を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構築すること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最初のデプロイは</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本番環境に対しては</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行わないこと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ツール・プロセス・</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環境の全てを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合致させること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システムと</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アプリケーションの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ヘルスチェック</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48640">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*-as-code</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継続的デリバリー</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によるデプロイ頻度・</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信頼性の改善</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見える化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48640">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品質の作り込み</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継続的デリバリー</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a:t>
                      </a:r>
                      <a:r>
                        <a:rPr kumimoji="1" lang="en-US" altLang="ja-JP" sz="1100" b="1" i="0" dirty="0" smtClean="0">
                          <a:solidFill>
                            <a:schemeClr val="tx1"/>
                          </a:solidFill>
                          <a:latin typeface="Hiragino Kaku Gothic Pro W6" charset="-128"/>
                          <a:ea typeface="Hiragino Kaku Gothic Pro W6" charset="-128"/>
                          <a:cs typeface="Hiragino Kaku Gothic Pro W6" charset="-128"/>
                        </a:rPr>
                        <a:t>CD</a:t>
                      </a:r>
                      <a:r>
                        <a:rPr kumimoji="1" lang="ja-JP" altLang="en-US" sz="1100" b="1" i="0" smtClean="0">
                          <a:solidFill>
                            <a:schemeClr val="tx1"/>
                          </a:solidFill>
                          <a:latin typeface="Hiragino Kaku Gothic Pro W6" charset="-128"/>
                          <a:ea typeface="Hiragino Kaku Gothic Pro W6" charset="-128"/>
                          <a:cs typeface="Hiragino Kaku Gothic Pro W6" charset="-128"/>
                        </a:rPr>
                        <a:t>）</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成果物を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バージョン管理する</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運営費・設備投資を</a:t>
                      </a:r>
                      <a:endParaRPr kumimoji="1" lang="en-US" altLang="ja-JP" sz="1100" b="1" i="0" baseline="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抑えるために、共有</a:t>
                      </a:r>
                      <a:endParaRPr kumimoji="1" lang="en-US" altLang="ja-JP" sz="1100" b="1" i="0" baseline="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インフラを使うこと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88620">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セキュリティの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作り込み</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*-as-code</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6"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1200" b="1" dirty="0">
                <a:solidFill>
                  <a:schemeClr val="tx1"/>
                </a:solidFill>
                <a:latin typeface="Hiragino Kaku Gothic Pro W6" charset="-128"/>
                <a:ea typeface="Hiragino Kaku Gothic Pro W6" charset="-128"/>
                <a:cs typeface="Hiragino Kaku Gothic Pro W6" charset="-128"/>
              </a:rPr>
              <a:t>Wallgren Anders, </a:t>
            </a:r>
            <a:r>
              <a:rPr lang="en-US" altLang="ja-JP" sz="1200" b="1" i="1" dirty="0">
                <a:solidFill>
                  <a:schemeClr val="tx1"/>
                </a:solidFill>
                <a:latin typeface="Hiragino Kaku Gothic Pro W6" charset="-128"/>
                <a:ea typeface="Hiragino Kaku Gothic Pro W6" charset="-128"/>
                <a:cs typeface="Hiragino Kaku Gothic Pro W6" charset="-128"/>
              </a:rPr>
              <a:t>Measuring DevOps: the Key Metrics that Matter</a:t>
            </a:r>
            <a:r>
              <a:rPr lang="en-US" altLang="ja-JP" sz="1200" b="1" dirty="0">
                <a:solidFill>
                  <a:schemeClr val="tx1"/>
                </a:solidFill>
                <a:latin typeface="Hiragino Kaku Gothic Pro W6" charset="-128"/>
                <a:ea typeface="Hiragino Kaku Gothic Pro W6" charset="-128"/>
                <a:cs typeface="Hiragino Kaku Gothic Pro W6" charset="-128"/>
              </a:rPr>
              <a:t>, Agile2016</a:t>
            </a:r>
          </a:p>
        </p:txBody>
      </p:sp>
    </p:spTree>
    <p:extLst>
      <p:ext uri="{BB962C8B-B14F-4D97-AF65-F5344CB8AC3E}">
        <p14:creationId xmlns:p14="http://schemas.microsoft.com/office/powerpoint/2010/main" val="83806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メトリクスの改善策</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26</a:t>
            </a:fld>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64926832"/>
              </p:ext>
            </p:extLst>
          </p:nvPr>
        </p:nvGraphicFramePr>
        <p:xfrm>
          <a:off x="628649" y="1689099"/>
          <a:ext cx="7886700" cy="3414373"/>
        </p:xfrm>
        <a:graphic>
          <a:graphicData uri="http://schemas.openxmlformats.org/drawingml/2006/table">
            <a:tbl>
              <a:tblPr firstRow="1" bandCol="1">
                <a:tableStyleId>{9DCAF9ED-07DC-4A11-8D7F-57B35C25682E}</a:tableStyleId>
              </a:tblPr>
              <a:tblGrid>
                <a:gridCol w="1577340"/>
                <a:gridCol w="1577340"/>
                <a:gridCol w="1577340"/>
                <a:gridCol w="1577340"/>
                <a:gridCol w="1577340"/>
              </a:tblGrid>
              <a:tr h="350516">
                <a:tc>
                  <a:txBody>
                    <a:bodyPr/>
                    <a:lstStyle/>
                    <a:p>
                      <a:pPr algn="ctr"/>
                      <a:r>
                        <a:rPr kumimoji="1" lang="ja-JP" altLang="en-US" sz="1400" b="1" i="0" smtClean="0">
                          <a:latin typeface="Hiragino Kaku Gothic Pro W6" charset="-128"/>
                          <a:ea typeface="Hiragino Kaku Gothic Pro W6" charset="-128"/>
                          <a:cs typeface="Hiragino Kaku Gothic Pro W6" charset="-128"/>
                        </a:rPr>
                        <a:t>開発・</a:t>
                      </a:r>
                      <a:r>
                        <a:rPr kumimoji="1" lang="en-US" altLang="ja-JP" sz="1400" b="1" i="0" dirty="0" smtClean="0">
                          <a:latin typeface="Hiragino Kaku Gothic Pro W6" charset="-128"/>
                          <a:ea typeface="Hiragino Kaku Gothic Pro W6" charset="-128"/>
                          <a:cs typeface="Hiragino Kaku Gothic Pro W6" charset="-128"/>
                        </a:rPr>
                        <a:t>CI</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en-US" altLang="ja-JP" sz="1400" b="1" i="0" dirty="0" smtClean="0">
                          <a:latin typeface="Hiragino Kaku Gothic Pro W6" charset="-128"/>
                          <a:ea typeface="Hiragino Kaku Gothic Pro W6" charset="-128"/>
                          <a:cs typeface="Hiragino Kaku Gothic Pro W6" charset="-128"/>
                        </a:rPr>
                        <a:t>QA</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デプロイ</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リリース</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kumimoji="1" lang="ja-JP" altLang="en-US" sz="1400" b="1" i="0" smtClean="0">
                          <a:latin typeface="Hiragino Kaku Gothic Pro W6" charset="-128"/>
                          <a:ea typeface="Hiragino Kaku Gothic Pro W6" charset="-128"/>
                          <a:cs typeface="Hiragino Kaku Gothic Pro W6" charset="-128"/>
                        </a:rPr>
                        <a:t>運用</a:t>
                      </a:r>
                      <a:endParaRPr kumimoji="1" lang="ja-JP" altLang="en-US" sz="1400" b="1" i="0">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708660">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Trunk</a:t>
                      </a:r>
                      <a:r>
                        <a:rPr kumimoji="1" lang="ja-JP" altLang="en-US" sz="1100" b="1" i="0" smtClean="0">
                          <a:solidFill>
                            <a:schemeClr val="tx1"/>
                          </a:solidFill>
                          <a:latin typeface="Hiragino Kaku Gothic Pro W6" charset="-128"/>
                          <a:ea typeface="Hiragino Kaku Gothic Pro W6" charset="-128"/>
                          <a:cs typeface="Hiragino Kaku Gothic Pro W6" charset="-128"/>
                        </a:rPr>
                        <a:t>ベースの開発・</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Git-flow</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テスト自動化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全てを自動化すること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リリースパイプライン</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をモデル化し、再利用性・予測可能性・見える化を保証すること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すべての成果物を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バージョン管理する</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777857">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本番環境に合致した</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テスト環境を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構築すること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最初のデプロイは</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本番環境に対しては</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行わないこと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ツール・プロセス・</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環境の全てを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合致させること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システムと</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アプリケーションの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ヘルスチェック</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48640">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*-as-code</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継続的デリバリー</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によるデプロイ頻度・</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信頼性の改善</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見える化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環境構築の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セルフサービス形式の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自動化</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48640">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品質の作り込み</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継続的デリバリー</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a:t>
                      </a:r>
                      <a:r>
                        <a:rPr kumimoji="1" lang="en-US" altLang="ja-JP" sz="1100" b="1" i="0" dirty="0" smtClean="0">
                          <a:solidFill>
                            <a:schemeClr val="tx1"/>
                          </a:solidFill>
                          <a:latin typeface="Hiragino Kaku Gothic Pro W6" charset="-128"/>
                          <a:ea typeface="Hiragino Kaku Gothic Pro W6" charset="-128"/>
                          <a:cs typeface="Hiragino Kaku Gothic Pro W6" charset="-128"/>
                        </a:rPr>
                        <a:t>CD</a:t>
                      </a:r>
                      <a:r>
                        <a:rPr kumimoji="1" lang="ja-JP" altLang="en-US" sz="1100" b="1" i="0" smtClean="0">
                          <a:solidFill>
                            <a:schemeClr val="tx1"/>
                          </a:solidFill>
                          <a:latin typeface="Hiragino Kaku Gothic Pro W6" charset="-128"/>
                          <a:ea typeface="Hiragino Kaku Gothic Pro W6" charset="-128"/>
                          <a:cs typeface="Hiragino Kaku Gothic Pro W6" charset="-128"/>
                        </a:rPr>
                        <a:t>）</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成果物を</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バージョン管理する</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運営費・設備投資を</a:t>
                      </a:r>
                      <a:endParaRPr kumimoji="1" lang="en-US" altLang="ja-JP" sz="1100" b="1" i="0" baseline="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抑えるために、共有</a:t>
                      </a:r>
                      <a:endParaRPr kumimoji="1" lang="en-US" altLang="ja-JP" sz="1100" b="1" i="0" baseline="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baseline="0" smtClean="0">
                          <a:solidFill>
                            <a:schemeClr val="tx1"/>
                          </a:solidFill>
                          <a:latin typeface="Hiragino Kaku Gothic Pro W6" charset="-128"/>
                          <a:ea typeface="Hiragino Kaku Gothic Pro W6" charset="-128"/>
                          <a:cs typeface="Hiragino Kaku Gothic Pro W6" charset="-128"/>
                        </a:rPr>
                        <a:t>インフラを使うこと</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88620">
                <a:tc>
                  <a:txBody>
                    <a:bodyPr/>
                    <a:lstStyle/>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セキュリティの</a:t>
                      </a:r>
                      <a:endParaRPr kumimoji="1" lang="en-US" altLang="ja-JP" sz="1100" b="1" i="0" dirty="0" smtClean="0">
                        <a:solidFill>
                          <a:schemeClr val="tx1"/>
                        </a:solidFill>
                        <a:latin typeface="Hiragino Kaku Gothic Pro W6" charset="-128"/>
                        <a:ea typeface="Hiragino Kaku Gothic Pro W6" charset="-128"/>
                        <a:cs typeface="Hiragino Kaku Gothic Pro W6" charset="-128"/>
                      </a:endParaRPr>
                    </a:p>
                    <a:p>
                      <a:pPr algn="ctr"/>
                      <a:r>
                        <a:rPr kumimoji="1" lang="ja-JP" altLang="en-US" sz="1100" b="1" i="0" smtClean="0">
                          <a:solidFill>
                            <a:schemeClr val="tx1"/>
                          </a:solidFill>
                          <a:latin typeface="Hiragino Kaku Gothic Pro W6" charset="-128"/>
                          <a:ea typeface="Hiragino Kaku Gothic Pro W6" charset="-128"/>
                          <a:cs typeface="Hiragino Kaku Gothic Pro W6" charset="-128"/>
                        </a:rPr>
                        <a:t>作り込み</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en-US" altLang="ja-JP" sz="1100" b="1" i="0" dirty="0" smtClean="0">
                          <a:solidFill>
                            <a:schemeClr val="tx1"/>
                          </a:solidFill>
                          <a:latin typeface="Hiragino Kaku Gothic Pro W6" charset="-128"/>
                          <a:ea typeface="Hiragino Kaku Gothic Pro W6" charset="-128"/>
                          <a:cs typeface="Hiragino Kaku Gothic Pro W6" charset="-128"/>
                        </a:rPr>
                        <a:t>*-as-code</a:t>
                      </a:r>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kumimoji="1" lang="ja-JP" altLang="en-US" sz="1100" b="1" i="0">
                        <a:solidFill>
                          <a:schemeClr val="tx1"/>
                        </a:solidFill>
                        <a:latin typeface="Hiragino Kaku Gothic Pro W6" charset="-128"/>
                        <a:ea typeface="Hiragino Kaku Gothic Pro W6" charset="-128"/>
                        <a:cs typeface="Hiragino Kaku Gothic Pro W6" charset="-128"/>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5" name="テキスト ボックス 4"/>
          <p:cNvSpPr txBox="1"/>
          <p:nvPr/>
        </p:nvSpPr>
        <p:spPr>
          <a:xfrm rot="20700000">
            <a:off x="628650" y="2628467"/>
            <a:ext cx="7886700" cy="1601067"/>
          </a:xfrm>
          <a:prstGeom prst="rect">
            <a:avLst/>
          </a:prstGeom>
          <a:solidFill>
            <a:srgbClr val="00B050"/>
          </a:solidFill>
          <a:ln>
            <a:solidFill>
              <a:srgbClr val="00B050"/>
            </a:solidFill>
          </a:ln>
          <a:effectLst/>
        </p:spPr>
        <p:txBody>
          <a:bodyPr wrap="square" rtlCol="0" anchor="ctr" anchorCtr="0">
            <a:noAutofit/>
          </a:bodyPr>
          <a:lstStyle/>
          <a:p>
            <a:pPr algn="ctr"/>
            <a:r>
              <a:rPr lang="en-US" altLang="ja-JP" sz="3600" b="1" dirty="0">
                <a:solidFill>
                  <a:schemeClr val="bg1"/>
                </a:solidFill>
                <a:latin typeface="Hiragino Kaku Gothic Pro W6" charset="-128"/>
                <a:ea typeface="Hiragino Kaku Gothic Pro W6" charset="-128"/>
                <a:cs typeface="Hiragino Kaku Gothic Pro W6" charset="-128"/>
              </a:rPr>
              <a:t>DevOps</a:t>
            </a:r>
            <a:r>
              <a:rPr lang="ja-JP" altLang="en-US" sz="3600" b="1">
                <a:solidFill>
                  <a:schemeClr val="bg1"/>
                </a:solidFill>
                <a:latin typeface="Hiragino Kaku Gothic Pro W6" charset="-128"/>
                <a:ea typeface="Hiragino Kaku Gothic Pro W6" charset="-128"/>
                <a:cs typeface="Hiragino Kaku Gothic Pro W6" charset="-128"/>
              </a:rPr>
              <a:t>のプラクティス自体が、</a:t>
            </a:r>
            <a:endParaRPr lang="en-US" altLang="ja-JP" sz="3600" b="1" dirty="0">
              <a:solidFill>
                <a:schemeClr val="bg1"/>
              </a:solidFill>
              <a:latin typeface="Hiragino Kaku Gothic Pro W6" charset="-128"/>
              <a:ea typeface="Hiragino Kaku Gothic Pro W6" charset="-128"/>
              <a:cs typeface="Hiragino Kaku Gothic Pro W6" charset="-128"/>
            </a:endParaRPr>
          </a:p>
          <a:p>
            <a:pPr algn="ctr"/>
            <a:r>
              <a:rPr lang="ja-JP" altLang="en-US" sz="3600" b="1" smtClean="0">
                <a:solidFill>
                  <a:schemeClr val="bg1"/>
                </a:solidFill>
                <a:latin typeface="Hiragino Kaku Gothic Pro W6" charset="-128"/>
                <a:ea typeface="Hiragino Kaku Gothic Pro W6" charset="-128"/>
                <a:cs typeface="Hiragino Kaku Gothic Pro W6" charset="-128"/>
              </a:rPr>
              <a:t>メトリクスの</a:t>
            </a:r>
            <a:r>
              <a:rPr lang="ja-JP" altLang="en-US" sz="3600" b="1">
                <a:solidFill>
                  <a:schemeClr val="bg1"/>
                </a:solidFill>
                <a:latin typeface="Hiragino Kaku Gothic Pro W6" charset="-128"/>
                <a:ea typeface="Hiragino Kaku Gothic Pro W6" charset="-128"/>
                <a:cs typeface="Hiragino Kaku Gothic Pro W6" charset="-128"/>
              </a:rPr>
              <a:t>改善策になっている！</a:t>
            </a:r>
          </a:p>
        </p:txBody>
      </p:sp>
      <p:sp>
        <p:nvSpPr>
          <p:cNvPr id="7"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1200" b="1" dirty="0">
                <a:solidFill>
                  <a:schemeClr val="tx1"/>
                </a:solidFill>
                <a:latin typeface="Hiragino Kaku Gothic Pro W6" charset="-128"/>
                <a:ea typeface="Hiragino Kaku Gothic Pro W6" charset="-128"/>
                <a:cs typeface="Hiragino Kaku Gothic Pro W6" charset="-128"/>
              </a:rPr>
              <a:t>Wallgren Anders, </a:t>
            </a:r>
            <a:r>
              <a:rPr lang="en-US" altLang="ja-JP" sz="1200" b="1" i="1" dirty="0">
                <a:solidFill>
                  <a:schemeClr val="tx1"/>
                </a:solidFill>
                <a:latin typeface="Hiragino Kaku Gothic Pro W6" charset="-128"/>
                <a:ea typeface="Hiragino Kaku Gothic Pro W6" charset="-128"/>
                <a:cs typeface="Hiragino Kaku Gothic Pro W6" charset="-128"/>
              </a:rPr>
              <a:t>Measuring DevOps: the Key Metrics that Matter</a:t>
            </a:r>
            <a:r>
              <a:rPr lang="en-US" altLang="ja-JP" sz="1200" b="1" dirty="0">
                <a:solidFill>
                  <a:schemeClr val="tx1"/>
                </a:solidFill>
                <a:latin typeface="Hiragino Kaku Gothic Pro W6" charset="-128"/>
                <a:ea typeface="Hiragino Kaku Gothic Pro W6" charset="-128"/>
                <a:cs typeface="Hiragino Kaku Gothic Pro W6" charset="-128"/>
              </a:rPr>
              <a:t>, Agile2016</a:t>
            </a:r>
          </a:p>
        </p:txBody>
      </p:sp>
    </p:spTree>
    <p:extLst>
      <p:ext uri="{BB962C8B-B14F-4D97-AF65-F5344CB8AC3E}">
        <p14:creationId xmlns:p14="http://schemas.microsoft.com/office/powerpoint/2010/main" val="1015436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27</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800" b="1">
                <a:latin typeface="Hiragino Kaku Gothic Pro W6" charset="-128"/>
                <a:ea typeface="Hiragino Kaku Gothic Pro W6" charset="-128"/>
                <a:cs typeface="Hiragino Kaku Gothic Pro W6" charset="-128"/>
              </a:rPr>
              <a:t>メトリクス</a:t>
            </a:r>
            <a:r>
              <a:rPr lang="ja-JP" altLang="en-US" sz="4800" b="1" smtClean="0">
                <a:latin typeface="Hiragino Kaku Gothic Pro W6" charset="-128"/>
                <a:ea typeface="Hiragino Kaku Gothic Pro W6" charset="-128"/>
                <a:cs typeface="Hiragino Kaku Gothic Pro W6" charset="-128"/>
              </a:rPr>
              <a:t>とアクションの</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smtClean="0">
                <a:solidFill>
                  <a:srgbClr val="0000FF"/>
                </a:solidFill>
                <a:latin typeface="Hiragino Kaku Gothic Pro W6" charset="-128"/>
                <a:ea typeface="Hiragino Kaku Gothic Pro W6" charset="-128"/>
                <a:cs typeface="Hiragino Kaku Gothic Pro W6" charset="-128"/>
              </a:rPr>
              <a:t>共通化・標準化が進み</a:t>
            </a:r>
            <a:r>
              <a:rPr lang="ja-JP" altLang="en-US" sz="4800" b="1"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smtClean="0">
                <a:latin typeface="Hiragino Kaku Gothic Pro W6" charset="-128"/>
                <a:ea typeface="Hiragino Kaku Gothic Pro W6" charset="-128"/>
                <a:cs typeface="Hiragino Kaku Gothic Pro W6" charset="-128"/>
              </a:rPr>
              <a:t>プラクティスとして</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smtClean="0">
                <a:solidFill>
                  <a:srgbClr val="0000FF"/>
                </a:solidFill>
                <a:latin typeface="Hiragino Kaku Gothic Pro W6" charset="-128"/>
                <a:ea typeface="Hiragino Kaku Gothic Pro W6" charset="-128"/>
                <a:cs typeface="Hiragino Kaku Gothic Pro W6" charset="-128"/>
              </a:rPr>
              <a:t>一般化</a:t>
            </a:r>
            <a:r>
              <a:rPr lang="ja-JP" altLang="en-US" sz="4800" b="1" smtClean="0">
                <a:latin typeface="Hiragino Kaku Gothic Pro W6" charset="-128"/>
                <a:ea typeface="Hiragino Kaku Gothic Pro W6" charset="-128"/>
                <a:cs typeface="Hiragino Kaku Gothic Pro W6" charset="-128"/>
              </a:rPr>
              <a:t>しつつある。</a:t>
            </a:r>
            <a:endParaRPr lang="ja-JP" altLang="en-US" sz="4800" b="1">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7239309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28</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6000" b="1" smtClean="0">
                <a:solidFill>
                  <a:schemeClr val="tx2"/>
                </a:solidFill>
                <a:latin typeface="Hiragino Kaku Gothic Pro W6" charset="-128"/>
                <a:ea typeface="Hiragino Kaku Gothic Pro W6" charset="-128"/>
                <a:cs typeface="Hiragino Kaku Gothic Pro W6" charset="-128"/>
              </a:rPr>
              <a:t>皆さんは、</a:t>
            </a:r>
            <a:endParaRPr lang="en-US" altLang="ja-JP" sz="6000" b="1" dirty="0" smtClean="0">
              <a:solidFill>
                <a:schemeClr val="tx2"/>
              </a:solidFill>
              <a:latin typeface="Hiragino Kaku Gothic Pro W6" charset="-128"/>
              <a:ea typeface="Hiragino Kaku Gothic Pro W6" charset="-128"/>
              <a:cs typeface="Hiragino Kaku Gothic Pro W6" charset="-128"/>
            </a:endParaRPr>
          </a:p>
          <a:p>
            <a:pPr algn="ctr"/>
            <a:r>
              <a:rPr lang="ja-JP" altLang="en-US" sz="6000" b="1" smtClean="0">
                <a:solidFill>
                  <a:schemeClr val="tx2"/>
                </a:solidFill>
                <a:latin typeface="Hiragino Kaku Gothic Pro W6" charset="-128"/>
                <a:ea typeface="Hiragino Kaku Gothic Pro W6" charset="-128"/>
                <a:cs typeface="Hiragino Kaku Gothic Pro W6" charset="-128"/>
              </a:rPr>
              <a:t>メトリクスを</a:t>
            </a:r>
            <a:endParaRPr lang="en-US" altLang="ja-JP" sz="6000" b="1" dirty="0" smtClean="0">
              <a:solidFill>
                <a:schemeClr val="tx2"/>
              </a:solidFill>
              <a:latin typeface="Hiragino Kaku Gothic Pro W6" charset="-128"/>
              <a:ea typeface="Hiragino Kaku Gothic Pro W6" charset="-128"/>
              <a:cs typeface="Hiragino Kaku Gothic Pro W6" charset="-128"/>
            </a:endParaRPr>
          </a:p>
          <a:p>
            <a:pPr algn="ctr"/>
            <a:r>
              <a:rPr lang="ja-JP" altLang="en-US" sz="6000" b="1" smtClean="0">
                <a:solidFill>
                  <a:schemeClr val="tx2"/>
                </a:solidFill>
                <a:latin typeface="Hiragino Kaku Gothic Pro W6" charset="-128"/>
                <a:ea typeface="Hiragino Kaku Gothic Pro W6" charset="-128"/>
                <a:cs typeface="Hiragino Kaku Gothic Pro W6" charset="-128"/>
              </a:rPr>
              <a:t>活用できていますか？</a:t>
            </a:r>
            <a:endParaRPr lang="ja-JP" altLang="en-US" sz="6000" b="1">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さて、</a:t>
            </a:r>
            <a:endParaRPr kumimoji="1" lang="ja-JP" altLang="en-US" sz="4800" b="1">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1187115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よくある質問</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29</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57200" indent="-457200">
              <a:buFont typeface="Arial" charset="0"/>
              <a:buChar char="•"/>
            </a:pPr>
            <a:r>
              <a:rPr lang="ja-JP" altLang="en-US" sz="2800" b="1">
                <a:latin typeface="Hiragino Kaku Gothic Pro W6" charset="-128"/>
                <a:ea typeface="Hiragino Kaku Gothic Pro W6" charset="-128"/>
                <a:cs typeface="Hiragino Kaku Gothic Pro W6" charset="-128"/>
              </a:rPr>
              <a:t>メトリクスって</a:t>
            </a:r>
            <a:r>
              <a:rPr lang="ja-JP" altLang="en-US" sz="2800" b="1">
                <a:solidFill>
                  <a:srgbClr val="FF0000"/>
                </a:solidFill>
                <a:latin typeface="Hiragino Kaku Gothic Pro W6" charset="-128"/>
                <a:ea typeface="Hiragino Kaku Gothic Pro W6" charset="-128"/>
                <a:cs typeface="Hiragino Kaku Gothic Pro W6" charset="-128"/>
              </a:rPr>
              <a:t>何</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a:latin typeface="Hiragino Kaku Gothic Pro W6" charset="-128"/>
                <a:ea typeface="Hiragino Kaku Gothic Pro W6" charset="-128"/>
                <a:cs typeface="Hiragino Kaku Gothic Pro W6" charset="-128"/>
              </a:rPr>
              <a:t>メトリクスの</a:t>
            </a:r>
            <a:r>
              <a:rPr lang="ja-JP" altLang="en-US" sz="2800" b="1">
                <a:solidFill>
                  <a:srgbClr val="FF0000"/>
                </a:solidFill>
                <a:latin typeface="Hiragino Kaku Gothic Pro W6" charset="-128"/>
                <a:ea typeface="Hiragino Kaku Gothic Pro W6" charset="-128"/>
                <a:cs typeface="Hiragino Kaku Gothic Pro W6" charset="-128"/>
              </a:rPr>
              <a:t>取り方</a:t>
            </a:r>
            <a:r>
              <a:rPr lang="ja-JP" altLang="en-US" sz="2800" b="1">
                <a:latin typeface="Hiragino Kaku Gothic Pro W6" charset="-128"/>
                <a:ea typeface="Hiragino Kaku Gothic Pro W6" charset="-128"/>
                <a:cs typeface="Hiragino Kaku Gothic Pro W6" charset="-128"/>
              </a:rPr>
              <a:t>がよく</a:t>
            </a:r>
            <a:r>
              <a:rPr lang="ja-JP" altLang="en-US" sz="2800" b="1" smtClean="0">
                <a:latin typeface="Hiragino Kaku Gothic Pro W6" charset="-128"/>
                <a:ea typeface="Hiragino Kaku Gothic Pro W6" charset="-128"/>
                <a:cs typeface="Hiragino Kaku Gothic Pro W6" charset="-128"/>
              </a:rPr>
              <a:t>分からない</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a:latin typeface="Hiragino Kaku Gothic Pro W6" charset="-128"/>
                <a:ea typeface="Hiragino Kaku Gothic Pro W6" charset="-128"/>
                <a:cs typeface="Hiragino Kaku Gothic Pro W6" charset="-128"/>
              </a:rPr>
              <a:t>何をどう取れば良いのか</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smtClean="0">
                <a:latin typeface="Hiragino Kaku Gothic Pro W6" charset="-128"/>
                <a:ea typeface="Hiragino Kaku Gothic Pro W6" charset="-128"/>
                <a:cs typeface="Hiragino Kaku Gothic Pro W6" charset="-128"/>
              </a:rPr>
              <a:t>実務で</a:t>
            </a:r>
            <a:r>
              <a:rPr lang="ja-JP" altLang="en-US" sz="2800" b="1" smtClean="0">
                <a:solidFill>
                  <a:srgbClr val="FF0000"/>
                </a:solidFill>
                <a:latin typeface="Hiragino Kaku Gothic Pro W6" charset="-128"/>
                <a:ea typeface="Hiragino Kaku Gothic Pro W6" charset="-128"/>
                <a:cs typeface="Hiragino Kaku Gothic Pro W6" charset="-128"/>
              </a:rPr>
              <a:t>どう</a:t>
            </a:r>
            <a:r>
              <a:rPr lang="ja-JP" altLang="en-US" sz="2800" b="1">
                <a:solidFill>
                  <a:srgbClr val="FF0000"/>
                </a:solidFill>
                <a:latin typeface="Hiragino Kaku Gothic Pro W6" charset="-128"/>
                <a:ea typeface="Hiragino Kaku Gothic Pro W6" charset="-128"/>
                <a:cs typeface="Hiragino Kaku Gothic Pro W6" charset="-128"/>
              </a:rPr>
              <a:t>活用すれば</a:t>
            </a:r>
            <a:r>
              <a:rPr lang="ja-JP" altLang="en-US" sz="2800" b="1">
                <a:latin typeface="Hiragino Kaku Gothic Pro W6" charset="-128"/>
                <a:ea typeface="Hiragino Kaku Gothic Pro W6" charset="-128"/>
                <a:cs typeface="Hiragino Kaku Gothic Pro W6" charset="-128"/>
              </a:rPr>
              <a:t>良いのか？</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476" y="3611301"/>
            <a:ext cx="3727049" cy="2484699"/>
          </a:xfrm>
          <a:prstGeom prst="rect">
            <a:avLst/>
          </a:prstGeom>
        </p:spPr>
      </p:pic>
      <p:sp>
        <p:nvSpPr>
          <p:cNvPr id="6" name="コンテンツ プレースホルダー 8"/>
          <p:cNvSpPr txBox="1">
            <a:spLocks/>
          </p:cNvSpPr>
          <p:nvPr/>
        </p:nvSpPr>
        <p:spPr>
          <a:xfrm>
            <a:off x="6435525"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7581825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a:t>
            </a:fld>
            <a:endParaRPr kumimoji="1" lang="ja-JP" altLang="en-US"/>
          </a:p>
        </p:txBody>
      </p:sp>
      <p:sp>
        <p:nvSpPr>
          <p:cNvPr id="9" name="コンテンツ プレースホルダー 8"/>
          <p:cNvSpPr>
            <a:spLocks noGrp="1"/>
          </p:cNvSpPr>
          <p:nvPr>
            <p:ph idx="1"/>
          </p:nvPr>
        </p:nvSpPr>
        <p:spPr>
          <a:noFill/>
          <a:ln>
            <a:solidFill>
              <a:srgbClr val="44C404"/>
            </a:solidFill>
          </a:ln>
        </p:spPr>
        <p:txBody>
          <a:bodyPr anchor="ctr" anchorCtr="0">
            <a:noAutofit/>
          </a:bodyPr>
          <a:lstStyle/>
          <a:p>
            <a:pPr algn="ctr"/>
            <a:r>
              <a:rPr lang="ja-JP" altLang="en-US" sz="6000" b="1" dirty="0" smtClean="0">
                <a:solidFill>
                  <a:schemeClr val="tx2"/>
                </a:solidFill>
                <a:latin typeface="Hiragino Kaku Gothic Pro W6" charset="-128"/>
                <a:ea typeface="Hiragino Kaku Gothic Pro W6" charset="-128"/>
                <a:cs typeface="Hiragino Kaku Gothic Pro W6" charset="-128"/>
              </a:rPr>
              <a:t>写真を追加</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ja-JP" altLang="en-US" sz="4800" b="1" dirty="0" smtClean="0">
                <a:latin typeface="Hiragino Kaku Gothic Pro W6" charset="-128"/>
                <a:ea typeface="Hiragino Kaku Gothic Pro W6" charset="-128"/>
                <a:cs typeface="Hiragino Kaku Gothic Pro W6" charset="-128"/>
              </a:rPr>
              <a:t>場所：米フロリダ州オーランド</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802342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今回のテーマ</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30</a:t>
            </a:fld>
            <a:endParaRPr kumimoji="1" lang="ja-JP" altLang="en-US"/>
          </a:p>
        </p:txBody>
      </p:sp>
      <p:sp>
        <p:nvSpPr>
          <p:cNvPr id="9" name="コンテンツ プレースホルダー 8"/>
          <p:cNvSpPr>
            <a:spLocks noGrp="1"/>
          </p:cNvSpPr>
          <p:nvPr>
            <p:ph idx="1"/>
          </p:nvPr>
        </p:nvSpPr>
        <p:spPr>
          <a:xfrm>
            <a:off x="628650" y="1689099"/>
            <a:ext cx="7886700" cy="4406901"/>
          </a:xfrm>
          <a:noFill/>
          <a:ln>
            <a:noFill/>
          </a:ln>
        </p:spPr>
        <p:txBody>
          <a:bodyPr anchor="t" anchorCtr="0">
            <a:noAutofit/>
          </a:bodyPr>
          <a:lstStyle/>
          <a:p>
            <a:pPr marL="271463" indent="-271463">
              <a:buFont typeface="Arial" charset="0"/>
              <a:buChar char="•"/>
              <a:tabLst>
                <a:tab pos="342900" algn="l"/>
              </a:tabLst>
            </a:pPr>
            <a:r>
              <a:rPr lang="en-US" altLang="ja-JP" sz="2800" b="1" dirty="0" smtClean="0">
                <a:latin typeface="Hiragino Kaku Gothic Pro W6" charset="-128"/>
                <a:ea typeface="Hiragino Kaku Gothic Pro W6" charset="-128"/>
                <a:cs typeface="Hiragino Kaku Gothic Pro W6" charset="-128"/>
              </a:rPr>
              <a:t> </a:t>
            </a:r>
            <a:r>
              <a:rPr lang="ja-JP" altLang="en-US" sz="2800" b="1" smtClean="0">
                <a:solidFill>
                  <a:schemeClr val="tx1"/>
                </a:solidFill>
                <a:latin typeface="Hiragino Kaku Gothic Pro W6" charset="-128"/>
                <a:ea typeface="Hiragino Kaku Gothic Pro W6" charset="-128"/>
                <a:cs typeface="Hiragino Kaku Gothic Pro W6" charset="-128"/>
              </a:rPr>
              <a:t>メトリクス</a:t>
            </a:r>
            <a:r>
              <a:rPr lang="ja-JP" altLang="en-US" sz="2800" b="1">
                <a:solidFill>
                  <a:schemeClr val="tx1"/>
                </a:solidFill>
                <a:latin typeface="Hiragino Kaku Gothic Pro W6" charset="-128"/>
                <a:ea typeface="Hiragino Kaku Gothic Pro W6" charset="-128"/>
                <a:cs typeface="Hiragino Kaku Gothic Pro W6" charset="-128"/>
              </a:rPr>
              <a:t>とは</a:t>
            </a:r>
            <a:r>
              <a:rPr lang="ja-JP" altLang="en-US" sz="2800" b="1">
                <a:solidFill>
                  <a:srgbClr val="FF0000"/>
                </a:solidFill>
                <a:latin typeface="Hiragino Kaku Gothic Pro W6" charset="-128"/>
                <a:ea typeface="Hiragino Kaku Gothic Pro W6" charset="-128"/>
                <a:cs typeface="Hiragino Kaku Gothic Pro W6" charset="-128"/>
              </a:rPr>
              <a:t>何か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271463" indent="-271463">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smtClean="0">
                <a:solidFill>
                  <a:srgbClr val="FF0000"/>
                </a:solidFill>
                <a:latin typeface="Hiragino Kaku Gothic Pro W6" charset="-128"/>
                <a:ea typeface="Hiragino Kaku Gothic Pro W6" charset="-128"/>
                <a:cs typeface="Hiragino Kaku Gothic Pro W6" charset="-128"/>
              </a:rPr>
              <a:t>プロダクト開発で</a:t>
            </a:r>
            <a:r>
              <a:rPr lang="ja-JP" altLang="en-US" sz="2800" b="1">
                <a:solidFill>
                  <a:srgbClr val="FF0000"/>
                </a:solidFill>
                <a:latin typeface="Hiragino Kaku Gothic Pro W6" charset="-128"/>
                <a:ea typeface="Hiragino Kaku Gothic Pro W6" charset="-128"/>
                <a:cs typeface="Hiragino Kaku Gothic Pro W6" charset="-128"/>
              </a:rPr>
              <a:t>必要</a:t>
            </a:r>
            <a:r>
              <a:rPr lang="ja-JP" altLang="en-US" sz="2800" b="1" smtClean="0">
                <a:solidFill>
                  <a:srgbClr val="FF0000"/>
                </a:solidFill>
                <a:latin typeface="Hiragino Kaku Gothic Pro W6" charset="-128"/>
                <a:ea typeface="Hiragino Kaku Gothic Pro W6" charset="-128"/>
                <a:cs typeface="Hiragino Kaku Gothic Pro W6" charset="-128"/>
              </a:rPr>
              <a:t>な</a:t>
            </a:r>
            <a:r>
              <a:rPr lang="ja-JP" altLang="en-US" sz="2800" b="1" smtClean="0">
                <a:latin typeface="Hiragino Kaku Gothic Pro W6" charset="-128"/>
                <a:ea typeface="Hiragino Kaku Gothic Pro W6" charset="-128"/>
                <a:cs typeface="Hiragino Kaku Gothic Pro W6" charset="-128"/>
              </a:rPr>
              <a:t>メトリクスとは？</a:t>
            </a:r>
            <a:endParaRPr lang="en-US" altLang="ja-JP" sz="2800" b="1" dirty="0" smtClean="0">
              <a:latin typeface="Hiragino Kaku Gothic Pro W6" charset="-128"/>
              <a:ea typeface="Hiragino Kaku Gothic Pro W6" charset="-128"/>
              <a:cs typeface="Hiragino Kaku Gothic Pro W6" charset="-128"/>
            </a:endParaRPr>
          </a:p>
          <a:p>
            <a:pPr marL="355600" indent="-355600">
              <a:buFont typeface="Arial" charset="0"/>
              <a:buChar char="•"/>
            </a:pPr>
            <a:r>
              <a:rPr lang="ja-JP" altLang="en-US" sz="2800" b="1" smtClean="0">
                <a:latin typeface="Hiragino Kaku Gothic Pro W6" charset="-128"/>
                <a:ea typeface="Hiragino Kaku Gothic Pro W6" charset="-128"/>
                <a:cs typeface="Hiragino Kaku Gothic Pro W6" charset="-128"/>
              </a:rPr>
              <a:t>メトリクスを</a:t>
            </a:r>
            <a:r>
              <a:rPr lang="ja-JP" altLang="en-US" sz="2800" b="1" smtClean="0">
                <a:solidFill>
                  <a:srgbClr val="FF0000"/>
                </a:solidFill>
                <a:latin typeface="Hiragino Kaku Gothic Pro W6" charset="-128"/>
                <a:ea typeface="Hiragino Kaku Gothic Pro W6" charset="-128"/>
                <a:cs typeface="Hiragino Kaku Gothic Pro W6" charset="-128"/>
              </a:rPr>
              <a:t>どうやって活用すべきか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810" y="3163746"/>
            <a:ext cx="4398380" cy="2932254"/>
          </a:xfrm>
          <a:prstGeom prst="rect">
            <a:avLst/>
          </a:prstGeom>
        </p:spPr>
      </p:pic>
      <p:sp>
        <p:nvSpPr>
          <p:cNvPr id="7" name="コンテンツ プレースホルダー 8"/>
          <p:cNvSpPr txBox="1">
            <a:spLocks/>
          </p:cNvSpPr>
          <p:nvPr/>
        </p:nvSpPr>
        <p:spPr>
          <a:xfrm>
            <a:off x="6771190"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9954314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b="1" smtClean="0">
                <a:latin typeface="Hiragino Kaku Gothic Pro W6" charset="-128"/>
                <a:ea typeface="Hiragino Kaku Gothic Pro W6" charset="-128"/>
                <a:cs typeface="Hiragino Kaku Gothic Pro W6" charset="-128"/>
              </a:rPr>
              <a:t>アジェンダ</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31</a:t>
            </a:fld>
            <a:endParaRPr kumimoji="1" lang="ja-JP" altLang="en-US"/>
          </a:p>
        </p:txBody>
      </p:sp>
      <p:sp>
        <p:nvSpPr>
          <p:cNvPr id="3" name="テキスト ボックス 2"/>
          <p:cNvSpPr txBox="1"/>
          <p:nvPr/>
        </p:nvSpPr>
        <p:spPr>
          <a:xfrm>
            <a:off x="628650" y="1689099"/>
            <a:ext cx="7887600" cy="720000"/>
          </a:xfrm>
          <a:prstGeom prst="rect">
            <a:avLst/>
          </a:prstGeom>
          <a:solidFill>
            <a:schemeClr val="tx1">
              <a:lumMod val="50000"/>
            </a:schemeClr>
          </a:solidFill>
          <a:ln>
            <a:solidFill>
              <a:schemeClr val="tx1">
                <a:lumMod val="50000"/>
              </a:schemeClr>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1</a:t>
            </a:r>
            <a:r>
              <a:rPr lang="en-US" altLang="ja-JP" sz="2800" b="1" dirty="0" smtClean="0">
                <a:solidFill>
                  <a:schemeClr val="bg1"/>
                </a:solidFill>
                <a:latin typeface="Hiragino Kaku Gothic Pro W6" charset="-128"/>
                <a:ea typeface="Hiragino Kaku Gothic Pro W6" charset="-128"/>
                <a:cs typeface="Hiragino Kaku Gothic Pro W6" charset="-128"/>
              </a:rPr>
              <a:t>.</a:t>
            </a:r>
            <a:r>
              <a:rPr lang="en-US" altLang="ja-JP" sz="2800" b="1" dirty="0">
                <a:solidFill>
                  <a:schemeClr val="bg1"/>
                </a:solidFill>
                <a:latin typeface="Hiragino Kaku Gothic Pro W6" charset="-128"/>
                <a:ea typeface="Hiragino Kaku Gothic Pro W6" charset="-128"/>
                <a:cs typeface="Hiragino Kaku Gothic Pro W6" charset="-128"/>
              </a:rPr>
              <a:t> </a:t>
            </a:r>
            <a:r>
              <a:rPr lang="ja-JP" altLang="en-US" sz="2800" b="1" smtClean="0">
                <a:solidFill>
                  <a:schemeClr val="bg1"/>
                </a:solidFill>
                <a:latin typeface="Hiragino Kaku Gothic Pro W6" charset="-128"/>
                <a:ea typeface="Hiragino Kaku Gothic Pro W6" charset="-128"/>
                <a:cs typeface="Hiragino Kaku Gothic Pro W6" charset="-128"/>
              </a:rPr>
              <a:t>メトリクス</a:t>
            </a:r>
            <a:r>
              <a:rPr lang="ja-JP" altLang="en-US" sz="2800" b="1">
                <a:solidFill>
                  <a:schemeClr val="bg1"/>
                </a:solidFill>
                <a:latin typeface="Hiragino Kaku Gothic Pro W6" charset="-128"/>
                <a:ea typeface="Hiragino Kaku Gothic Pro W6" charset="-128"/>
                <a:cs typeface="Hiragino Kaku Gothic Pro W6" charset="-128"/>
              </a:rPr>
              <a:t>の基礎</a:t>
            </a:r>
          </a:p>
        </p:txBody>
      </p:sp>
      <p:sp>
        <p:nvSpPr>
          <p:cNvPr id="7" name="テキスト ボックス 6"/>
          <p:cNvSpPr txBox="1"/>
          <p:nvPr/>
        </p:nvSpPr>
        <p:spPr>
          <a:xfrm>
            <a:off x="628650" y="2918066"/>
            <a:ext cx="7887600" cy="720000"/>
          </a:xfrm>
          <a:prstGeom prst="rect">
            <a:avLst/>
          </a:prstGeom>
          <a:solidFill>
            <a:schemeClr val="tx1">
              <a:lumMod val="50000"/>
            </a:schemeClr>
          </a:solidFill>
          <a:ln>
            <a:solidFill>
              <a:schemeClr val="tx1">
                <a:lumMod val="50000"/>
              </a:schemeClr>
            </a:solidFill>
          </a:ln>
          <a:effectLst/>
        </p:spPr>
        <p:txBody>
          <a:bodyPr wrap="square" rtlCol="0" anchor="ctr" anchorCtr="0">
            <a:noAutofit/>
          </a:bodyPr>
          <a:lstStyle/>
          <a:p>
            <a:r>
              <a:rPr lang="en-US" altLang="ja-JP" sz="2800" b="1" dirty="0" smtClean="0">
                <a:solidFill>
                  <a:schemeClr val="bg1"/>
                </a:solidFill>
                <a:latin typeface="Hiragino Kaku Gothic Pro W6" charset="-128"/>
                <a:ea typeface="Hiragino Kaku Gothic Pro W6" charset="-128"/>
                <a:cs typeface="Hiragino Kaku Gothic Pro W6" charset="-128"/>
              </a:rPr>
              <a:t>2. </a:t>
            </a:r>
            <a:r>
              <a:rPr lang="ja-JP" altLang="en-US" sz="2800" b="1" smtClean="0">
                <a:solidFill>
                  <a:schemeClr val="bg1"/>
                </a:solidFill>
                <a:latin typeface="Hiragino Kaku Gothic Pro W6" charset="-128"/>
                <a:ea typeface="Hiragino Kaku Gothic Pro W6" charset="-128"/>
                <a:cs typeface="Hiragino Kaku Gothic Pro W6" charset="-128"/>
              </a:rPr>
              <a:t>プロダクト</a:t>
            </a:r>
            <a:r>
              <a:rPr lang="ja-JP" altLang="en-US" sz="2800" b="1">
                <a:solidFill>
                  <a:schemeClr val="bg1"/>
                </a:solidFill>
                <a:latin typeface="Hiragino Kaku Gothic Pro W6" charset="-128"/>
                <a:ea typeface="Hiragino Kaku Gothic Pro W6" charset="-128"/>
                <a:cs typeface="Hiragino Kaku Gothic Pro W6" charset="-128"/>
              </a:rPr>
              <a:t>開発の現場で必要なメトリクス</a:t>
            </a:r>
          </a:p>
        </p:txBody>
      </p:sp>
      <p:sp>
        <p:nvSpPr>
          <p:cNvPr id="8" name="テキスト ボックス 7"/>
          <p:cNvSpPr txBox="1"/>
          <p:nvPr/>
        </p:nvSpPr>
        <p:spPr>
          <a:xfrm>
            <a:off x="628650" y="4147033"/>
            <a:ext cx="7887600" cy="720000"/>
          </a:xfrm>
          <a:prstGeom prst="rect">
            <a:avLst/>
          </a:prstGeom>
          <a:solidFill>
            <a:schemeClr val="tx1">
              <a:lumMod val="50000"/>
            </a:schemeClr>
          </a:solidFill>
          <a:ln>
            <a:solidFill>
              <a:schemeClr val="tx1">
                <a:lumMod val="50000"/>
              </a:schemeClr>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3</a:t>
            </a:r>
            <a:r>
              <a:rPr lang="en-US" altLang="ja-JP" sz="2800" b="1" dirty="0" smtClean="0">
                <a:solidFill>
                  <a:schemeClr val="bg1"/>
                </a:solidFill>
                <a:latin typeface="Hiragino Kaku Gothic Pro W6" charset="-128"/>
                <a:ea typeface="Hiragino Kaku Gothic Pro W6" charset="-128"/>
                <a:cs typeface="Hiragino Kaku Gothic Pro W6" charset="-128"/>
              </a:rPr>
              <a:t>. </a:t>
            </a:r>
            <a:r>
              <a:rPr lang="ja-JP" altLang="en-US" sz="2800" b="1" smtClean="0">
                <a:solidFill>
                  <a:schemeClr val="bg1"/>
                </a:solidFill>
                <a:latin typeface="Hiragino Kaku Gothic Pro W6" charset="-128"/>
                <a:ea typeface="Hiragino Kaku Gothic Pro W6" charset="-128"/>
                <a:cs typeface="Hiragino Kaku Gothic Pro W6" charset="-128"/>
              </a:rPr>
              <a:t>メトリクス</a:t>
            </a:r>
            <a:r>
              <a:rPr lang="ja-JP" altLang="en-US" sz="2800" b="1">
                <a:solidFill>
                  <a:schemeClr val="bg1"/>
                </a:solidFill>
                <a:latin typeface="Hiragino Kaku Gothic Pro W6" charset="-128"/>
                <a:ea typeface="Hiragino Kaku Gothic Pro W6" charset="-128"/>
                <a:cs typeface="Hiragino Kaku Gothic Pro W6" charset="-128"/>
              </a:rPr>
              <a:t>の実践的活用法</a:t>
            </a:r>
          </a:p>
        </p:txBody>
      </p:sp>
      <p:sp>
        <p:nvSpPr>
          <p:cNvPr id="10" name="テキスト ボックス 9"/>
          <p:cNvSpPr txBox="1"/>
          <p:nvPr/>
        </p:nvSpPr>
        <p:spPr>
          <a:xfrm>
            <a:off x="628650" y="5376000"/>
            <a:ext cx="7887600" cy="720000"/>
          </a:xfrm>
          <a:prstGeom prst="rect">
            <a:avLst/>
          </a:prstGeom>
          <a:solidFill>
            <a:schemeClr val="tx1">
              <a:lumMod val="50000"/>
            </a:schemeClr>
          </a:solidFill>
          <a:ln>
            <a:solidFill>
              <a:schemeClr val="tx1">
                <a:lumMod val="50000"/>
              </a:schemeClr>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4</a:t>
            </a:r>
            <a:r>
              <a:rPr lang="en-US" altLang="ja-JP" sz="2800" b="1" dirty="0" smtClean="0">
                <a:solidFill>
                  <a:schemeClr val="bg1"/>
                </a:solidFill>
                <a:latin typeface="Hiragino Kaku Gothic Pro W6" charset="-128"/>
                <a:ea typeface="Hiragino Kaku Gothic Pro W6" charset="-128"/>
                <a:cs typeface="Hiragino Kaku Gothic Pro W6" charset="-128"/>
              </a:rPr>
              <a:t>. </a:t>
            </a:r>
            <a:r>
              <a:rPr lang="ja-JP" altLang="en-US" sz="2800" b="1" smtClean="0">
                <a:solidFill>
                  <a:schemeClr val="bg1"/>
                </a:solidFill>
                <a:latin typeface="Hiragino Kaku Gothic Pro W6" charset="-128"/>
                <a:ea typeface="Hiragino Kaku Gothic Pro W6" charset="-128"/>
                <a:cs typeface="Hiragino Kaku Gothic Pro W6" charset="-128"/>
              </a:rPr>
              <a:t>結論</a:t>
            </a:r>
            <a:endParaRPr lang="ja-JP" altLang="en-US" sz="2800" b="1">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193750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b="1" dirty="0">
                <a:latin typeface="Hiragino Kaku Gothic Pro W6" charset="-128"/>
                <a:ea typeface="Hiragino Kaku Gothic Pro W6" charset="-128"/>
                <a:cs typeface="Hiragino Kaku Gothic Pro W6" charset="-128"/>
              </a:rPr>
              <a:t>1. </a:t>
            </a:r>
            <a:r>
              <a:rPr lang="ja-JP" altLang="en-US" sz="7200" b="1">
                <a:latin typeface="Hiragino Kaku Gothic Pro W6" charset="-128"/>
                <a:ea typeface="Hiragino Kaku Gothic Pro W6" charset="-128"/>
                <a:cs typeface="Hiragino Kaku Gothic Pro W6" charset="-128"/>
              </a:rPr>
              <a:t>メトリクスの基礎</a:t>
            </a:r>
            <a:endParaRPr kumimoji="1" lang="ja-JP" altLang="en-US" sz="7200"/>
          </a:p>
        </p:txBody>
      </p:sp>
    </p:spTree>
    <p:extLst>
      <p:ext uri="{BB962C8B-B14F-4D97-AF65-F5344CB8AC3E}">
        <p14:creationId xmlns:p14="http://schemas.microsoft.com/office/powerpoint/2010/main" val="15077712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27750" y="5376000"/>
            <a:ext cx="7887600" cy="720000"/>
          </a:xfrm>
          <a:prstGeom prst="rect">
            <a:avLst/>
          </a:prstGeom>
          <a:noFill/>
          <a:ln>
            <a:noFill/>
          </a:ln>
          <a:effectLst/>
        </p:spPr>
        <p:txBody>
          <a:bodyPr wrap="square" rtlCol="0" anchor="b" anchorCtr="0">
            <a:noAutofit/>
          </a:bodyPr>
          <a:lstStyle/>
          <a:p>
            <a:pPr algn="ctr"/>
            <a:r>
              <a:rPr lang="en-US" altLang="ja-JP" sz="1200" b="1" dirty="0">
                <a:latin typeface="Hiragino Kaku Gothic Pro W6" charset="-128"/>
                <a:ea typeface="Hiragino Kaku Gothic Pro W6" charset="-128"/>
                <a:cs typeface="Hiragino Kaku Gothic Pro W6" charset="-128"/>
                <a:hlinkClick r:id=""/>
              </a:rPr>
              <a:t>http</a:t>
            </a:r>
            <a:r>
              <a:rPr lang="en-US" altLang="ja-JP" sz="1200" b="1" dirty="0">
                <a:latin typeface="Hiragino Kaku Gothic Pro W6" charset="-128"/>
                <a:ea typeface="Hiragino Kaku Gothic Pro W6" charset="-128"/>
                <a:cs typeface="Hiragino Kaku Gothic Pro W6" charset="-128"/>
                <a:hlinkClick r:id="rId2"/>
              </a:rPr>
              <a:t>://e-words.jp/w/%E3%83%A1%E3%83%88%E3%83%AA%E3%82%AF%E3%82%B9.html</a:t>
            </a:r>
            <a:endParaRPr lang="ja-JP" altLang="en-US" sz="1200" b="1" dirty="0">
              <a:solidFill>
                <a:schemeClr val="bg1"/>
              </a:solidFill>
              <a:latin typeface="Hiragino Kaku Gothic Pro W6" charset="-128"/>
              <a:ea typeface="Hiragino Kaku Gothic Pro W6" charset="-128"/>
              <a:cs typeface="Hiragino Kaku Gothic Pro W6" charset="-128"/>
            </a:endParaRPr>
          </a:p>
        </p:txBody>
      </p:sp>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メトリクスとは何か？</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33</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28625" lvl="0" indent="-428625" algn="ctr" defTabSz="914400">
              <a:lnSpc>
                <a:spcPct val="100000"/>
              </a:lnSpc>
              <a:spcBef>
                <a:spcPts val="0"/>
              </a:spcBef>
            </a:pPr>
            <a:r>
              <a:rPr lang="ja-JP" altLang="en-US" sz="2800" b="1">
                <a:latin typeface="Hiragino Kaku Gothic Pro W6" charset="-128"/>
                <a:ea typeface="Hiragino Kaku Gothic Pro W6" charset="-128"/>
                <a:cs typeface="Hiragino Kaku Gothic Pro W6" charset="-128"/>
              </a:rPr>
              <a:t>ソフトウェア開発で</a:t>
            </a:r>
            <a:r>
              <a:rPr lang="ja-JP" altLang="en-US" sz="2800" b="1" smtClean="0">
                <a:latin typeface="Hiragino Kaku Gothic Pro W6" charset="-128"/>
                <a:ea typeface="Hiragino Kaku Gothic Pro W6" charset="-128"/>
                <a:cs typeface="Hiragino Kaku Gothic Pro W6" charset="-128"/>
              </a:rPr>
              <a:t>、ソースコード</a:t>
            </a:r>
            <a:r>
              <a:rPr lang="ja-JP" altLang="en-US" sz="2800" b="1">
                <a:latin typeface="Hiragino Kaku Gothic Pro W6" charset="-128"/>
                <a:ea typeface="Hiragino Kaku Gothic Pro W6" charset="-128"/>
                <a:cs typeface="Hiragino Kaku Gothic Pro W6" charset="-128"/>
              </a:rPr>
              <a:t>の品質</a:t>
            </a:r>
            <a:r>
              <a:rPr lang="ja-JP" altLang="en-US" sz="2800" b="1" smtClean="0">
                <a:latin typeface="Hiragino Kaku Gothic Pro W6" charset="-128"/>
                <a:ea typeface="Hiragino Kaku Gothic Pro W6" charset="-128"/>
                <a:cs typeface="Hiragino Kaku Gothic Pro W6" charset="-128"/>
              </a:rPr>
              <a:t>を</a:t>
            </a:r>
            <a:endParaRPr lang="en-US" altLang="ja-JP" sz="2800" b="1" dirty="0" smtClean="0">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2800" b="1" smtClean="0">
                <a:solidFill>
                  <a:srgbClr val="0000FF"/>
                </a:solidFill>
                <a:latin typeface="Hiragino Kaku Gothic Pro W6" charset="-128"/>
                <a:ea typeface="Hiragino Kaku Gothic Pro W6" charset="-128"/>
                <a:cs typeface="Hiragino Kaku Gothic Pro W6" charset="-128"/>
              </a:rPr>
              <a:t>数値化</a:t>
            </a:r>
            <a:r>
              <a:rPr lang="ja-JP" altLang="en-US" sz="2800" b="1">
                <a:solidFill>
                  <a:srgbClr val="0000FF"/>
                </a:solidFill>
                <a:latin typeface="Hiragino Kaku Gothic Pro W6" charset="-128"/>
                <a:ea typeface="Hiragino Kaku Gothic Pro W6" charset="-128"/>
                <a:cs typeface="Hiragino Kaku Gothic Pro W6" charset="-128"/>
              </a:rPr>
              <a:t>して定量的に評価すること</a:t>
            </a:r>
            <a:r>
              <a:rPr lang="ja-JP" altLang="en-US" sz="2800" b="1">
                <a:latin typeface="Hiragino Kaku Gothic Pro W6" charset="-128"/>
                <a:ea typeface="Hiragino Kaku Gothic Pro W6" charset="-128"/>
                <a:cs typeface="Hiragino Kaku Gothic Pro W6" charset="-128"/>
              </a:rPr>
              <a:t>や</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2800" b="1" smtClean="0">
                <a:latin typeface="Hiragino Kaku Gothic Pro W6" charset="-128"/>
                <a:ea typeface="Hiragino Kaku Gothic Pro W6" charset="-128"/>
                <a:cs typeface="Hiragino Kaku Gothic Pro W6" charset="-128"/>
              </a:rPr>
              <a:t>その</a:t>
            </a:r>
            <a:r>
              <a:rPr lang="ja-JP" altLang="en-US" sz="2800" b="1">
                <a:latin typeface="Hiragino Kaku Gothic Pro W6" charset="-128"/>
                <a:ea typeface="Hiragino Kaku Gothic Pro W6" charset="-128"/>
                <a:cs typeface="Hiragino Kaku Gothic Pro W6" charset="-128"/>
              </a:rPr>
              <a:t>際の評価手法や基準などの体系のこと</a:t>
            </a:r>
            <a:r>
              <a:rPr lang="ja-JP" altLang="en-US" sz="2800" b="1" smtClean="0">
                <a:latin typeface="Hiragino Kaku Gothic Pro W6" charset="-128"/>
                <a:ea typeface="Hiragino Kaku Gothic Pro W6" charset="-128"/>
                <a:cs typeface="Hiragino Kaku Gothic Pro W6" charset="-128"/>
              </a:rPr>
              <a:t>を</a:t>
            </a:r>
            <a:endParaRPr lang="en-US" altLang="ja-JP" sz="2800" b="1" dirty="0" smtClean="0">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2800" b="1" smtClean="0">
                <a:solidFill>
                  <a:srgbClr val="0000FF"/>
                </a:solidFill>
                <a:latin typeface="Hiragino Kaku Gothic Pro W6" charset="-128"/>
                <a:ea typeface="Hiragino Kaku Gothic Pro W6" charset="-128"/>
                <a:cs typeface="Hiragino Kaku Gothic Pro W6" charset="-128"/>
              </a:rPr>
              <a:t>「</a:t>
            </a:r>
            <a:r>
              <a:rPr lang="ja-JP" altLang="en-US" sz="2800" b="1">
                <a:solidFill>
                  <a:srgbClr val="0000FF"/>
                </a:solidFill>
                <a:latin typeface="Hiragino Kaku Gothic Pro W6" charset="-128"/>
                <a:ea typeface="Hiragino Kaku Gothic Pro W6" charset="-128"/>
                <a:cs typeface="Hiragino Kaku Gothic Pro W6" charset="-128"/>
              </a:rPr>
              <a:t>ソフトウェアメトリクス」</a:t>
            </a:r>
            <a:r>
              <a:rPr lang="ja-JP" altLang="en-US" sz="2800" b="1">
                <a:latin typeface="Hiragino Kaku Gothic Pro W6" charset="-128"/>
                <a:ea typeface="Hiragino Kaku Gothic Pro W6" charset="-128"/>
                <a:cs typeface="Hiragino Kaku Gothic Pro W6" charset="-128"/>
              </a:rPr>
              <a:t>という</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879" y="3503192"/>
            <a:ext cx="2516239" cy="2216413"/>
          </a:xfrm>
          <a:prstGeom prst="rect">
            <a:avLst/>
          </a:prstGeom>
        </p:spPr>
      </p:pic>
      <p:sp>
        <p:nvSpPr>
          <p:cNvPr id="8" name="コンテンツ プレースホルダー 8"/>
          <p:cNvSpPr txBox="1">
            <a:spLocks/>
          </p:cNvSpPr>
          <p:nvPr/>
        </p:nvSpPr>
        <p:spPr>
          <a:xfrm>
            <a:off x="5830118" y="5359605"/>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7809305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理論的背景</a:t>
            </a:r>
            <a:endParaRPr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34</a:t>
            </a:fld>
            <a:endParaRPr kumimoji="1" lang="ja-JP" altLang="en-US"/>
          </a:p>
        </p:txBody>
      </p:sp>
      <p:sp>
        <p:nvSpPr>
          <p:cNvPr id="9" name="コンテンツ プレースホルダー 8"/>
          <p:cNvSpPr>
            <a:spLocks noGrp="1"/>
          </p:cNvSpPr>
          <p:nvPr>
            <p:ph idx="1"/>
          </p:nvPr>
        </p:nvSpPr>
        <p:spPr>
          <a:noFill/>
          <a:ln>
            <a:noFill/>
          </a:ln>
        </p:spPr>
        <p:txBody>
          <a:bodyPr>
            <a:normAutofit/>
          </a:bodyPr>
          <a:lstStyle/>
          <a:p>
            <a:pPr algn="ctr"/>
            <a:r>
              <a:rPr lang="en-US" altLang="ja-JP" sz="2800" b="1" dirty="0">
                <a:solidFill>
                  <a:srgbClr val="0000FF"/>
                </a:solidFill>
                <a:latin typeface="Hiragino Kaku Gothic Pro W6" charset="-128"/>
                <a:ea typeface="Hiragino Kaku Gothic Pro W6" charset="-128"/>
                <a:cs typeface="Hiragino Kaku Gothic Pro W6" charset="-128"/>
              </a:rPr>
              <a:t>Empirical Software </a:t>
            </a:r>
            <a:r>
              <a:rPr lang="en-US" altLang="ja-JP" sz="2800" b="1" dirty="0" smtClean="0">
                <a:solidFill>
                  <a:srgbClr val="0000FF"/>
                </a:solidFill>
                <a:latin typeface="Hiragino Kaku Gothic Pro W6" charset="-128"/>
                <a:ea typeface="Hiragino Kaku Gothic Pro W6" charset="-128"/>
                <a:cs typeface="Hiragino Kaku Gothic Pro W6" charset="-128"/>
              </a:rPr>
              <a:t>Engineering</a:t>
            </a:r>
          </a:p>
          <a:p>
            <a:pPr algn="ctr"/>
            <a:r>
              <a:rPr lang="ja-JP" altLang="en-US" sz="2800" b="1" smtClean="0">
                <a:solidFill>
                  <a:srgbClr val="0000FF"/>
                </a:solidFill>
                <a:latin typeface="Hiragino Kaku Gothic Pro W6" charset="-128"/>
                <a:ea typeface="Hiragino Kaku Gothic Pro W6" charset="-128"/>
                <a:cs typeface="Hiragino Kaku Gothic Pro W6" charset="-128"/>
              </a:rPr>
              <a:t>（</a:t>
            </a:r>
            <a:r>
              <a:rPr lang="ja-JP" altLang="en-US" sz="2800" b="1">
                <a:solidFill>
                  <a:srgbClr val="0000FF"/>
                </a:solidFill>
                <a:latin typeface="Hiragino Kaku Gothic Pro W6" charset="-128"/>
                <a:ea typeface="Hiragino Kaku Gothic Pro W6" charset="-128"/>
                <a:cs typeface="Hiragino Kaku Gothic Pro W6" charset="-128"/>
              </a:rPr>
              <a:t>経験的ソフトウェア工学</a:t>
            </a:r>
            <a:r>
              <a:rPr lang="ja-JP" altLang="en-US" sz="2800" b="1" smtClean="0">
                <a:solidFill>
                  <a:srgbClr val="0000FF"/>
                </a:solidFill>
                <a:latin typeface="Hiragino Kaku Gothic Pro W6" charset="-128"/>
                <a:ea typeface="Hiragino Kaku Gothic Pro W6" charset="-128"/>
                <a:cs typeface="Hiragino Kaku Gothic Pro W6" charset="-128"/>
              </a:rPr>
              <a:t>）</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algn="ct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2005</a:t>
            </a:r>
            <a:r>
              <a:rPr lang="ja-JP" altLang="en-US" sz="2800" b="1">
                <a:latin typeface="Hiragino Kaku Gothic Pro W6" charset="-128"/>
                <a:ea typeface="Hiragino Kaku Gothic Pro W6" charset="-128"/>
                <a:cs typeface="Hiragino Kaku Gothic Pro W6" charset="-128"/>
              </a:rPr>
              <a:t>年頃に興った学問。</a:t>
            </a:r>
          </a:p>
          <a:p>
            <a:pPr marL="428625" indent="-428625">
              <a:buFont typeface="Arial" charset="0"/>
              <a:buChar char="•"/>
            </a:pPr>
            <a:r>
              <a:rPr lang="ja-JP" altLang="en-US" sz="2800" b="1">
                <a:latin typeface="Hiragino Kaku Gothic Pro W6" charset="-128"/>
                <a:ea typeface="Hiragino Kaku Gothic Pro W6" charset="-128"/>
                <a:cs typeface="Hiragino Kaku Gothic Pro W6" charset="-128"/>
              </a:rPr>
              <a:t>メールの件名・宛先などから</a:t>
            </a:r>
            <a:r>
              <a:rPr lang="ja-JP" altLang="en-US" sz="2800" b="1"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smtClean="0">
                <a:latin typeface="Hiragino Kaku Gothic Pro W6" charset="-128"/>
                <a:ea typeface="Hiragino Kaku Gothic Pro W6" charset="-128"/>
                <a:cs typeface="Hiragino Kaku Gothic Pro W6" charset="-128"/>
              </a:rPr>
              <a:t>メトリクス</a:t>
            </a:r>
            <a:r>
              <a:rPr lang="ja-JP" altLang="en-US" sz="2800" b="1">
                <a:latin typeface="Hiragino Kaku Gothic Pro W6" charset="-128"/>
                <a:ea typeface="Hiragino Kaku Gothic Pro W6" charset="-128"/>
                <a:cs typeface="Hiragino Kaku Gothic Pro W6" charset="-128"/>
              </a:rPr>
              <a:t>の取得を行う</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56" y="4512881"/>
            <a:ext cx="2364289" cy="1583119"/>
          </a:xfrm>
          <a:prstGeom prst="rect">
            <a:avLst/>
          </a:prstGeom>
          <a:ln>
            <a:noFill/>
          </a:ln>
        </p:spPr>
      </p:pic>
      <p:sp>
        <p:nvSpPr>
          <p:cNvPr id="7" name="コンテンツ プレースホルダー 8"/>
          <p:cNvSpPr txBox="1">
            <a:spLocks/>
          </p:cNvSpPr>
          <p:nvPr/>
        </p:nvSpPr>
        <p:spPr>
          <a:xfrm>
            <a:off x="5754145"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9439021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「経験的」と</a:t>
            </a:r>
            <a:r>
              <a:rPr lang="ja-JP" altLang="en-US" sz="4800" b="1" smtClean="0">
                <a:latin typeface="Hiragino Kaku Gothic Pro W6" charset="-128"/>
                <a:ea typeface="Hiragino Kaku Gothic Pro W6" charset="-128"/>
                <a:cs typeface="Hiragino Kaku Gothic Pro W6" charset="-128"/>
              </a:rPr>
              <a:t>は？</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35</a:t>
            </a:fld>
            <a:endParaRPr kumimoji="1" lang="ja-JP" altLang="en-US"/>
          </a:p>
        </p:txBody>
      </p:sp>
      <p:sp>
        <p:nvSpPr>
          <p:cNvPr id="5" name="コンテンツ プレースホルダー 8"/>
          <p:cNvSpPr txBox="1">
            <a:spLocks/>
          </p:cNvSpPr>
          <p:nvPr/>
        </p:nvSpPr>
        <p:spPr>
          <a:xfrm>
            <a:off x="628650" y="1689099"/>
            <a:ext cx="7886700" cy="162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28625" indent="-428625" algn="ctr" defTabSz="914400">
              <a:lnSpc>
                <a:spcPct val="100000"/>
              </a:lnSpc>
              <a:spcBef>
                <a:spcPts val="0"/>
              </a:spcBef>
            </a:pPr>
            <a:r>
              <a:rPr lang="ja-JP" altLang="en-US" sz="2800" b="1" smtClean="0">
                <a:latin typeface="Hiragino Kaku Gothic Pro W6" charset="-128"/>
                <a:ea typeface="Hiragino Kaku Gothic Pro W6" charset="-128"/>
                <a:cs typeface="Hiragino Kaku Gothic Pro W6" charset="-128"/>
              </a:rPr>
              <a:t>仮説設定と検証を繰り返すことにより、</a:t>
            </a:r>
            <a:endParaRPr lang="en-US" altLang="ja-JP" sz="2800" b="1" dirty="0" smtClean="0">
              <a:latin typeface="Hiragino Kaku Gothic Pro W6" charset="-128"/>
              <a:ea typeface="Hiragino Kaku Gothic Pro W6" charset="-128"/>
              <a:cs typeface="Hiragino Kaku Gothic Pro W6" charset="-128"/>
            </a:endParaRPr>
          </a:p>
          <a:p>
            <a:pPr marL="428625" indent="-428625" algn="ctr" defTabSz="914400">
              <a:lnSpc>
                <a:spcPct val="100000"/>
              </a:lnSpc>
              <a:spcBef>
                <a:spcPts val="0"/>
              </a:spcBef>
            </a:pPr>
            <a:r>
              <a:rPr lang="ja-JP" altLang="en-US" sz="2800" b="1" smtClean="0">
                <a:solidFill>
                  <a:srgbClr val="0000FF"/>
                </a:solidFill>
                <a:latin typeface="Hiragino Kaku Gothic Pro W6" charset="-128"/>
                <a:ea typeface="Hiragino Kaku Gothic Pro W6" charset="-128"/>
                <a:cs typeface="Hiragino Kaku Gothic Pro W6" charset="-128"/>
              </a:rPr>
              <a:t>課題と改善策を自力で徐々に見つけていくこと</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marL="428625" indent="-428625" algn="ctr" defTabSz="914400">
              <a:lnSpc>
                <a:spcPct val="100000"/>
              </a:lnSpc>
              <a:spcBef>
                <a:spcPts val="0"/>
              </a:spcBef>
            </a:pPr>
            <a:r>
              <a:rPr lang="ja-JP" altLang="en-US" sz="2800" b="1" smtClean="0">
                <a:latin typeface="Hiragino Kaku Gothic Pro W6" charset="-128"/>
                <a:ea typeface="Hiragino Kaku Gothic Pro W6" charset="-128"/>
                <a:cs typeface="Hiragino Kaku Gothic Pro W6" charset="-128"/>
              </a:rPr>
              <a:t>を指す。</a:t>
            </a:r>
            <a:endParaRPr lang="en-US" altLang="ja-JP" sz="2800" b="1" dirty="0" smtClean="0">
              <a:latin typeface="Hiragino Kaku Gothic Pro W6" charset="-128"/>
              <a:ea typeface="Hiragino Kaku Gothic Pro W6" charset="-128"/>
              <a:cs typeface="Hiragino Kaku Gothic Pro W6" charset="-128"/>
            </a:endParaRPr>
          </a:p>
        </p:txBody>
      </p:sp>
      <p:sp>
        <p:nvSpPr>
          <p:cNvPr id="6" name="コンテンツ プレースホルダー 8"/>
          <p:cNvSpPr txBox="1">
            <a:spLocks/>
          </p:cNvSpPr>
          <p:nvPr/>
        </p:nvSpPr>
        <p:spPr>
          <a:xfrm>
            <a:off x="628650" y="3794777"/>
            <a:ext cx="7887600" cy="72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28625" indent="-428625" algn="ctr" defTabSz="914400">
              <a:lnSpc>
                <a:spcPct val="100000"/>
              </a:lnSpc>
              <a:spcBef>
                <a:spcPts val="0"/>
              </a:spcBef>
            </a:pPr>
            <a:r>
              <a:rPr lang="ja-JP" altLang="en-US" sz="2800" b="1">
                <a:latin typeface="Hiragino Kaku Gothic Pro W6" charset="-128"/>
                <a:ea typeface="Hiragino Kaku Gothic Pro W6" charset="-128"/>
                <a:cs typeface="Hiragino Kaku Gothic Pro W6" charset="-128"/>
              </a:rPr>
              <a:t>経験主義とは、すなわち</a:t>
            </a:r>
            <a:r>
              <a:rPr lang="ja-JP" altLang="en-US" sz="2800" b="1">
                <a:solidFill>
                  <a:srgbClr val="0000FF"/>
                </a:solidFill>
                <a:latin typeface="Hiragino Kaku Gothic Pro W6" charset="-128"/>
                <a:ea typeface="Hiragino Kaku Gothic Pro W6" charset="-128"/>
                <a:cs typeface="Hiragino Kaku Gothic Pro W6" charset="-128"/>
              </a:rPr>
              <a:t>仮説検証と改善</a:t>
            </a:r>
            <a:r>
              <a:rPr lang="ja-JP" altLang="en-US" sz="2800" b="1">
                <a:latin typeface="Hiragino Kaku Gothic Pro W6" charset="-128"/>
                <a:ea typeface="Hiragino Kaku Gothic Pro W6" charset="-128"/>
                <a:cs typeface="Hiragino Kaku Gothic Pro W6" charset="-128"/>
              </a:rPr>
              <a:t>である。</a:t>
            </a:r>
            <a:endParaRPr lang="en-US" altLang="ja-JP" sz="2800" b="1" dirty="0" smtClean="0">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28650" y="5016000"/>
            <a:ext cx="7886700" cy="108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2800" b="1">
                <a:latin typeface="Hiragino Kaku Gothic Pro W6" charset="-128"/>
                <a:ea typeface="Hiragino Kaku Gothic Pro W6" charset="-128"/>
                <a:cs typeface="Hiragino Kaku Gothic Pro W6" charset="-128"/>
              </a:rPr>
              <a:t>アジャイルやスクラムは</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この</a:t>
            </a:r>
            <a:r>
              <a:rPr lang="ja-JP" altLang="en-US" sz="2800" b="1">
                <a:solidFill>
                  <a:srgbClr val="0000FF"/>
                </a:solidFill>
                <a:latin typeface="Hiragino Kaku Gothic Pro W6" charset="-128"/>
                <a:ea typeface="Hiragino Kaku Gothic Pro W6" charset="-128"/>
                <a:cs typeface="Hiragino Kaku Gothic Pro W6" charset="-128"/>
              </a:rPr>
              <a:t>経験主義的アプローチ</a:t>
            </a:r>
            <a:r>
              <a:rPr lang="ja-JP" altLang="en-US" sz="2800" b="1">
                <a:latin typeface="Hiragino Kaku Gothic Pro W6" charset="-128"/>
                <a:ea typeface="Hiragino Kaku Gothic Pro W6" charset="-128"/>
                <a:cs typeface="Hiragino Kaku Gothic Pro W6" charset="-128"/>
              </a:rPr>
              <a:t>の側面が強い</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p:txBody>
      </p:sp>
      <p:sp>
        <p:nvSpPr>
          <p:cNvPr id="3" name="下矢印 2"/>
          <p:cNvSpPr/>
          <p:nvPr/>
        </p:nvSpPr>
        <p:spPr>
          <a:xfrm>
            <a:off x="3978442" y="3375234"/>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3978442" y="4581399"/>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95503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36</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lvl="0" indent="-428625" algn="ctr" defTabSz="914400">
              <a:lnSpc>
                <a:spcPct val="100000"/>
              </a:lnSpc>
              <a:spcBef>
                <a:spcPts val="0"/>
              </a:spcBef>
            </a:pPr>
            <a:r>
              <a:rPr lang="ja-JP" altLang="en-US" sz="6000" b="1" smtClean="0">
                <a:solidFill>
                  <a:srgbClr val="0000FF"/>
                </a:solidFill>
                <a:latin typeface="Hiragino Kaku Gothic Pro W6" charset="-128"/>
                <a:ea typeface="Hiragino Kaku Gothic Pro W6" charset="-128"/>
                <a:cs typeface="Hiragino Kaku Gothic Pro W6" charset="-128"/>
              </a:rPr>
              <a:t>測定</a:t>
            </a:r>
            <a:r>
              <a:rPr lang="ja-JP" altLang="en-US" sz="6000" b="1">
                <a:solidFill>
                  <a:srgbClr val="0000FF"/>
                </a:solidFill>
                <a:latin typeface="Hiragino Kaku Gothic Pro W6" charset="-128"/>
                <a:ea typeface="Hiragino Kaku Gothic Pro W6" charset="-128"/>
                <a:cs typeface="Hiragino Kaku Gothic Pro W6" charset="-128"/>
              </a:rPr>
              <a:t>できない</a:t>
            </a:r>
            <a:r>
              <a:rPr lang="ja-JP" altLang="en-US" sz="6000" b="1" smtClean="0">
                <a:solidFill>
                  <a:srgbClr val="0000FF"/>
                </a:solidFill>
                <a:latin typeface="Hiragino Kaku Gothic Pro W6" charset="-128"/>
                <a:ea typeface="Hiragino Kaku Gothic Pro W6" charset="-128"/>
                <a:cs typeface="Hiragino Kaku Gothic Pro W6" charset="-128"/>
              </a:rPr>
              <a:t>ものは</a:t>
            </a:r>
            <a:endParaRPr lang="en-US" altLang="ja-JP" sz="6000" b="1" dirty="0" smtClean="0">
              <a:solidFill>
                <a:srgbClr val="0000FF"/>
              </a:solidFill>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6000" b="1" smtClean="0">
                <a:solidFill>
                  <a:srgbClr val="0000FF"/>
                </a:solidFill>
                <a:latin typeface="Hiragino Kaku Gothic Pro W6" charset="-128"/>
                <a:ea typeface="Hiragino Kaku Gothic Pro W6" charset="-128"/>
                <a:cs typeface="Hiragino Kaku Gothic Pro W6" charset="-128"/>
              </a:rPr>
              <a:t>制御できない。</a:t>
            </a:r>
            <a:endParaRPr lang="en-US" altLang="ja-JP" sz="4800" b="1" dirty="0">
              <a:solidFill>
                <a:srgbClr val="0000FF"/>
              </a:solidFill>
              <a:latin typeface="Hiragino Kaku Gothic Pro W6" charset="-128"/>
              <a:ea typeface="Hiragino Kaku Gothic Pro W6" charset="-128"/>
              <a:cs typeface="Hiragino Kaku Gothic Pro W6" charset="-128"/>
            </a:endParaRPr>
          </a:p>
          <a:p>
            <a:pPr marL="428625" lvl="0" indent="-428625" algn="r" defTabSz="914400">
              <a:lnSpc>
                <a:spcPct val="100000"/>
              </a:lnSpc>
              <a:spcBef>
                <a:spcPts val="0"/>
              </a:spcBef>
            </a:pP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marL="428625" lvl="0" indent="-428625" algn="r" defTabSz="914400">
              <a:lnSpc>
                <a:spcPct val="100000"/>
              </a:lnSpc>
              <a:spcBef>
                <a:spcPts val="0"/>
              </a:spcBef>
            </a:pPr>
            <a:r>
              <a:rPr lang="en-US" altLang="ja-JP" sz="2800" b="1" dirty="0" smtClean="0">
                <a:solidFill>
                  <a:schemeClr val="tx1"/>
                </a:solidFill>
                <a:latin typeface="Hiragino Kaku Gothic Pro W6" charset="-128"/>
                <a:ea typeface="Hiragino Kaku Gothic Pro W6" charset="-128"/>
                <a:cs typeface="Hiragino Kaku Gothic Pro W6" charset="-128"/>
              </a:rPr>
              <a:t>by </a:t>
            </a:r>
            <a:r>
              <a:rPr lang="ja-JP" altLang="en-US" sz="2800" b="1">
                <a:solidFill>
                  <a:schemeClr val="tx1"/>
                </a:solidFill>
                <a:latin typeface="Hiragino Kaku Gothic Pro W6" charset="-128"/>
                <a:ea typeface="Hiragino Kaku Gothic Pro W6" charset="-128"/>
                <a:cs typeface="Hiragino Kaku Gothic Pro W6" charset="-128"/>
              </a:rPr>
              <a:t>トム・デマルコ</a:t>
            </a:r>
            <a:endParaRPr lang="ja-JP" altLang="en-US" sz="2800" b="1">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7731400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37</a:t>
            </a:fld>
            <a:endParaRPr kumimoji="1" lang="ja-JP" altLang="en-US"/>
          </a:p>
        </p:txBody>
      </p:sp>
      <p:sp>
        <p:nvSpPr>
          <p:cNvPr id="9" name="コンテンツ プレースホルダー 8"/>
          <p:cNvSpPr>
            <a:spLocks noGrp="1"/>
          </p:cNvSpPr>
          <p:nvPr>
            <p:ph idx="1"/>
          </p:nvPr>
        </p:nvSpPr>
        <p:spPr>
          <a:xfrm>
            <a:off x="628650" y="1712850"/>
            <a:ext cx="7886700" cy="4406901"/>
          </a:xfrm>
          <a:noFill/>
          <a:ln>
            <a:noFill/>
          </a:ln>
        </p:spPr>
        <p:txBody>
          <a:bodyPr anchor="ctr" anchorCtr="0">
            <a:noAutofit/>
          </a:bodyPr>
          <a:lstStyle/>
          <a:p>
            <a:pPr algn="ctr"/>
            <a:r>
              <a:rPr lang="ja-JP" altLang="en-US" sz="6000" b="1" smtClean="0">
                <a:solidFill>
                  <a:schemeClr val="tx2"/>
                </a:solidFill>
                <a:latin typeface="Hiragino Kaku Gothic Pro W6" charset="-128"/>
                <a:ea typeface="Hiragino Kaku Gothic Pro W6" charset="-128"/>
                <a:cs typeface="Hiragino Kaku Gothic Pro W6" charset="-128"/>
              </a:rPr>
              <a:t>取得のポイント</a:t>
            </a:r>
            <a:endParaRPr lang="en-US" altLang="ja-JP" sz="6000" b="1" dirty="0">
              <a:solidFill>
                <a:schemeClr val="tx2"/>
              </a:solidFill>
              <a:latin typeface="Hiragino Kaku Gothic Pro W6" charset="-128"/>
              <a:ea typeface="Hiragino Kaku Gothic Pro W6" charset="-128"/>
              <a:cs typeface="Hiragino Kaku Gothic Pro W6" charset="-128"/>
            </a:endParaRPr>
          </a:p>
          <a:p>
            <a:pPr algn="ctr"/>
            <a:r>
              <a:rPr lang="en-US" altLang="ja-JP" sz="6000" b="1" dirty="0" smtClean="0">
                <a:solidFill>
                  <a:schemeClr val="tx2"/>
                </a:solidFill>
                <a:latin typeface="Hiragino Kaku Gothic Pro W6" charset="-128"/>
                <a:ea typeface="Hiragino Kaku Gothic Pro W6" charset="-128"/>
                <a:cs typeface="Hiragino Kaku Gothic Pro W6" charset="-128"/>
              </a:rPr>
              <a:t>&amp;</a:t>
            </a:r>
            <a:endParaRPr lang="ja-JP" altLang="en-US" sz="6000" b="1">
              <a:solidFill>
                <a:schemeClr val="tx2"/>
              </a:solidFill>
              <a:latin typeface="Hiragino Kaku Gothic Pro W6" charset="-128"/>
              <a:ea typeface="Hiragino Kaku Gothic Pro W6" charset="-128"/>
              <a:cs typeface="Hiragino Kaku Gothic Pro W6" charset="-128"/>
            </a:endParaRPr>
          </a:p>
          <a:p>
            <a:pPr algn="ctr"/>
            <a:r>
              <a:rPr lang="ja-JP" altLang="en-US" sz="6000" b="1" smtClean="0">
                <a:solidFill>
                  <a:schemeClr val="tx2"/>
                </a:solidFill>
                <a:latin typeface="Hiragino Kaku Gothic Pro W6" charset="-128"/>
                <a:ea typeface="Hiragino Kaku Gothic Pro W6" charset="-128"/>
                <a:cs typeface="Hiragino Kaku Gothic Pro W6" charset="-128"/>
              </a:rPr>
              <a:t>活用のポイント</a:t>
            </a:r>
            <a:endParaRPr lang="en-US" altLang="ja-JP" sz="6000" b="1" dirty="0" smtClean="0">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9685009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38</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lvl="0" indent="-428625" algn="ctr" defTabSz="914400">
              <a:lnSpc>
                <a:spcPct val="100000"/>
              </a:lnSpc>
              <a:spcBef>
                <a:spcPts val="0"/>
              </a:spcBef>
            </a:pPr>
            <a:r>
              <a:rPr lang="en-US" altLang="ja-JP" sz="6000" b="1" dirty="0" smtClean="0">
                <a:solidFill>
                  <a:schemeClr val="tx2"/>
                </a:solidFill>
                <a:latin typeface="Hiragino Kaku Gothic Pro W6" charset="-128"/>
                <a:ea typeface="Hiragino Kaku Gothic Pro W6" charset="-128"/>
                <a:cs typeface="Hiragino Kaku Gothic Pro W6" charset="-128"/>
              </a:rPr>
              <a:t>1) </a:t>
            </a:r>
            <a:r>
              <a:rPr lang="ja-JP" altLang="en-US" sz="6000" b="1" smtClean="0">
                <a:solidFill>
                  <a:schemeClr val="tx2"/>
                </a:solidFill>
                <a:latin typeface="Hiragino Kaku Gothic Pro W6" charset="-128"/>
                <a:ea typeface="Hiragino Kaku Gothic Pro W6" charset="-128"/>
                <a:cs typeface="Hiragino Kaku Gothic Pro W6" charset="-128"/>
              </a:rPr>
              <a:t>取得のポイント</a:t>
            </a:r>
            <a:endParaRPr lang="ja-JP" altLang="en-US" sz="3600" b="1">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4631740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基本：事実をベースとする</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39</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708" y="1167368"/>
            <a:ext cx="6166585" cy="4405431"/>
          </a:xfrm>
          <a:prstGeom prst="rect">
            <a:avLst/>
          </a:prstGeom>
          <a:ln>
            <a:noFill/>
          </a:ln>
        </p:spPr>
      </p:pic>
      <p:sp>
        <p:nvSpPr>
          <p:cNvPr id="7" name="コンテンツ プレースホルダー 8"/>
          <p:cNvSpPr txBox="1">
            <a:spLocks/>
          </p:cNvSpPr>
          <p:nvPr/>
        </p:nvSpPr>
        <p:spPr>
          <a:xfrm>
            <a:off x="628651" y="55728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200" b="1" smtClean="0">
                <a:solidFill>
                  <a:schemeClr val="tx1"/>
                </a:solidFill>
                <a:latin typeface="Hiragino Kaku Gothic Pro W6" charset="-128"/>
                <a:ea typeface="Hiragino Kaku Gothic Pro W6" charset="-128"/>
                <a:cs typeface="Hiragino Kaku Gothic Pro W6" charset="-128"/>
              </a:rPr>
              <a:t>野中</a:t>
            </a:r>
            <a:r>
              <a:rPr lang="en-US" altLang="ja-JP" sz="1200" b="1" dirty="0" smtClean="0">
                <a:solidFill>
                  <a:schemeClr val="tx1"/>
                </a:solidFill>
                <a:latin typeface="Hiragino Kaku Gothic Pro W6" charset="-128"/>
                <a:ea typeface="Hiragino Kaku Gothic Pro W6" charset="-128"/>
                <a:cs typeface="Hiragino Kaku Gothic Pro W6" charset="-128"/>
              </a:rPr>
              <a:t>『</a:t>
            </a:r>
            <a:r>
              <a:rPr lang="ja-JP" altLang="en-US" sz="1200" b="1" smtClean="0">
                <a:solidFill>
                  <a:schemeClr val="tx1"/>
                </a:solidFill>
                <a:latin typeface="Hiragino Kaku Gothic Pro W6" charset="-128"/>
                <a:ea typeface="Hiragino Kaku Gothic Pro W6" charset="-128"/>
                <a:cs typeface="Hiragino Kaku Gothic Pro W6" charset="-128"/>
              </a:rPr>
              <a:t>「精密に誤るよりも、漠然と正しくありたい」ためのソフトウェアメトリクス活用法</a:t>
            </a:r>
            <a:r>
              <a:rPr lang="en-US" altLang="ja-JP" sz="1200" b="1" dirty="0" smtClean="0">
                <a:solidFill>
                  <a:schemeClr val="tx1"/>
                </a:solidFill>
                <a:latin typeface="Hiragino Kaku Gothic Pro W6" charset="-128"/>
                <a:ea typeface="Hiragino Kaku Gothic Pro W6" charset="-128"/>
                <a:cs typeface="Hiragino Kaku Gothic Pro W6" charset="-128"/>
              </a:rPr>
              <a:t>』SQiP2016</a:t>
            </a:r>
            <a:endParaRPr lang="en-US" altLang="ja-JP" sz="1200" b="1" dirty="0">
              <a:solidFill>
                <a:schemeClr val="tx1"/>
              </a:solidFill>
              <a:latin typeface="Hiragino Kaku Gothic Pro W6" charset="-128"/>
              <a:ea typeface="Hiragino Kaku Gothic Pro W6" charset="-128"/>
              <a:cs typeface="Hiragino Kaku Gothic Pro W6" charset="-128"/>
            </a:endParaRPr>
          </a:p>
        </p:txBody>
      </p:sp>
      <p:sp>
        <p:nvSpPr>
          <p:cNvPr id="9" name="コンテンツ プレースホルダー 8"/>
          <p:cNvSpPr txBox="1">
            <a:spLocks/>
          </p:cNvSpPr>
          <p:nvPr/>
        </p:nvSpPr>
        <p:spPr>
          <a:xfrm>
            <a:off x="7655293" y="5212585"/>
            <a:ext cx="1080000" cy="36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0861939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a:t>
            </a:fld>
            <a:endParaRPr kumimoji="1" lang="ja-JP" altLang="en-US"/>
          </a:p>
        </p:txBody>
      </p:sp>
      <p:sp>
        <p:nvSpPr>
          <p:cNvPr id="9" name="コンテンツ プレースホルダー 8"/>
          <p:cNvSpPr>
            <a:spLocks noGrp="1"/>
          </p:cNvSpPr>
          <p:nvPr>
            <p:ph idx="1"/>
          </p:nvPr>
        </p:nvSpPr>
        <p:spPr>
          <a:noFill/>
          <a:ln>
            <a:solidFill>
              <a:srgbClr val="44C404"/>
            </a:solidFill>
          </a:ln>
        </p:spPr>
        <p:txBody>
          <a:bodyPr anchor="ctr" anchorCtr="0">
            <a:noAutofit/>
          </a:bodyPr>
          <a:lstStyle/>
          <a:p>
            <a:pPr algn="ctr"/>
            <a:r>
              <a:rPr lang="ja-JP" altLang="en-US" sz="6000" b="1" dirty="0" smtClean="0">
                <a:solidFill>
                  <a:schemeClr val="tx2"/>
                </a:solidFill>
                <a:latin typeface="Hiragino Kaku Gothic Pro W6" charset="-128"/>
                <a:ea typeface="Hiragino Kaku Gothic Pro W6" charset="-128"/>
                <a:cs typeface="Hiragino Kaku Gothic Pro W6" charset="-128"/>
              </a:rPr>
              <a:t>写真を追加</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rgbClr val="44C404"/>
          </a:solidFill>
          <a:ln>
            <a:solidFill>
              <a:srgbClr val="44C404"/>
            </a:solidFill>
          </a:ln>
        </p:spPr>
        <p:txBody>
          <a:bodyPr/>
          <a:lstStyle/>
          <a:p>
            <a:r>
              <a:rPr kumimoji="1" lang="ja-JP" altLang="en-US" sz="4800" b="1" dirty="0" smtClean="0">
                <a:latin typeface="Hiragino Kaku Gothic Pro W6" charset="-128"/>
                <a:ea typeface="Hiragino Kaku Gothic Pro W6" charset="-128"/>
                <a:cs typeface="Hiragino Kaku Gothic Pro W6" charset="-128"/>
              </a:rPr>
              <a:t>日本からの参加者：</a:t>
            </a:r>
            <a:r>
              <a:rPr kumimoji="1" lang="en-US" altLang="ja-JP" sz="4800" b="1" dirty="0" smtClean="0">
                <a:latin typeface="Hiragino Kaku Gothic Pro W6" charset="-128"/>
                <a:ea typeface="Hiragino Kaku Gothic Pro W6" charset="-128"/>
                <a:cs typeface="Hiragino Kaku Gothic Pro W6" charset="-128"/>
              </a:rPr>
              <a:t>x</a:t>
            </a:r>
            <a:r>
              <a:rPr lang="ja-JP" altLang="en-US" sz="4800" b="1" dirty="0" smtClean="0">
                <a:latin typeface="Hiragino Kaku Gothic Pro W6" charset="-128"/>
                <a:ea typeface="Hiragino Kaku Gothic Pro W6" charset="-128"/>
                <a:cs typeface="Hiragino Kaku Gothic Pro W6" charset="-128"/>
              </a:rPr>
              <a:t>名</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056863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「厳密性」よりも「有用性」を</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40</a:t>
            </a:fld>
            <a:endParaRPr kumimoji="1" lang="ja-JP" altLang="en-US"/>
          </a:p>
        </p:txBody>
      </p:sp>
      <p:sp>
        <p:nvSpPr>
          <p:cNvPr id="9" name="コンテンツ プレースホルダー 8"/>
          <p:cNvSpPr>
            <a:spLocks noGrp="1"/>
          </p:cNvSpPr>
          <p:nvPr>
            <p:ph idx="1"/>
          </p:nvPr>
        </p:nvSpPr>
        <p:spPr>
          <a:xfrm>
            <a:off x="628650" y="1689099"/>
            <a:ext cx="7887600" cy="1440000"/>
          </a:xfrm>
          <a:solidFill>
            <a:srgbClr val="FFC000"/>
          </a:solidFill>
          <a:ln>
            <a:solidFill>
              <a:schemeClr val="accent2">
                <a:lumMod val="50000"/>
              </a:schemeClr>
            </a:solidFill>
          </a:ln>
        </p:spPr>
        <p:txBody>
          <a:bodyPr>
            <a:noAutofit/>
          </a:bodyPr>
          <a:lstStyle/>
          <a:p>
            <a:pPr algn="ctr"/>
            <a:r>
              <a:rPr lang="ja-JP" altLang="en-US" sz="2800" b="1" smtClean="0">
                <a:solidFill>
                  <a:srgbClr val="0000FF"/>
                </a:solidFill>
                <a:latin typeface="Hiragino Kaku Gothic Pro W6" charset="-128"/>
                <a:ea typeface="Hiragino Kaku Gothic Pro W6" charset="-128"/>
                <a:cs typeface="Hiragino Kaku Gothic Pro W6" charset="-128"/>
              </a:rPr>
              <a:t>「精密</a:t>
            </a:r>
            <a:r>
              <a:rPr lang="ja-JP" altLang="en-US" sz="2800" b="1">
                <a:solidFill>
                  <a:srgbClr val="0000FF"/>
                </a:solidFill>
                <a:latin typeface="Hiragino Kaku Gothic Pro W6" charset="-128"/>
                <a:ea typeface="Hiragino Kaku Gothic Pro W6" charset="-128"/>
                <a:cs typeface="Hiragino Kaku Gothic Pro W6" charset="-128"/>
              </a:rPr>
              <a:t>に誤るよりも、漠然と正しく</a:t>
            </a:r>
            <a:r>
              <a:rPr lang="ja-JP" altLang="en-US" sz="2800" b="1" smtClean="0">
                <a:solidFill>
                  <a:srgbClr val="0000FF"/>
                </a:solidFill>
                <a:latin typeface="Hiragino Kaku Gothic Pro W6" charset="-128"/>
                <a:ea typeface="Hiragino Kaku Gothic Pro W6" charset="-128"/>
                <a:cs typeface="Hiragino Kaku Gothic Pro W6" charset="-128"/>
              </a:rPr>
              <a:t>ありたい」</a:t>
            </a:r>
            <a:endParaRPr lang="en-US" altLang="ja-JP" sz="2800" b="1" dirty="0">
              <a:solidFill>
                <a:srgbClr val="0000FF"/>
              </a:solidFill>
              <a:latin typeface="Hiragino Kaku Gothic Pro W6" charset="-128"/>
              <a:ea typeface="Hiragino Kaku Gothic Pro W6" charset="-128"/>
              <a:cs typeface="Hiragino Kaku Gothic Pro W6" charset="-128"/>
            </a:endParaRPr>
          </a:p>
          <a:p>
            <a:pPr algn="ctr"/>
            <a:r>
              <a:rPr lang="en-US" altLang="ja-JP" sz="2000" b="1" dirty="0">
                <a:solidFill>
                  <a:schemeClr val="tx1">
                    <a:lumMod val="50000"/>
                  </a:schemeClr>
                </a:solidFill>
                <a:latin typeface="Hiragino Kaku Gothic Pro W6" charset="-128"/>
                <a:ea typeface="Hiragino Kaku Gothic Pro W6" charset="-128"/>
                <a:cs typeface="Hiragino Kaku Gothic Pro W6" charset="-128"/>
              </a:rPr>
              <a:t>“I’d rather be vaguely </a:t>
            </a:r>
            <a:r>
              <a:rPr lang="en-US" altLang="ja-JP" sz="2000" b="1" dirty="0" smtClean="0">
                <a:solidFill>
                  <a:schemeClr val="tx1">
                    <a:lumMod val="50000"/>
                  </a:schemeClr>
                </a:solidFill>
                <a:latin typeface="Hiragino Kaku Gothic Pro W6" charset="-128"/>
                <a:ea typeface="Hiragino Kaku Gothic Pro W6" charset="-128"/>
                <a:cs typeface="Hiragino Kaku Gothic Pro W6" charset="-128"/>
              </a:rPr>
              <a:t>right than </a:t>
            </a:r>
            <a:r>
              <a:rPr lang="en-US" altLang="ja-JP" sz="2000" b="1" dirty="0">
                <a:solidFill>
                  <a:schemeClr val="tx1">
                    <a:lumMod val="50000"/>
                  </a:schemeClr>
                </a:solidFill>
                <a:latin typeface="Hiragino Kaku Gothic Pro W6" charset="-128"/>
                <a:ea typeface="Hiragino Kaku Gothic Pro W6" charset="-128"/>
                <a:cs typeface="Hiragino Kaku Gothic Pro W6" charset="-128"/>
              </a:rPr>
              <a:t>precisely wrong.”</a:t>
            </a:r>
          </a:p>
          <a:p>
            <a:pPr algn="r"/>
            <a:r>
              <a:rPr lang="en-US" altLang="ja-JP" sz="2000" b="1" dirty="0">
                <a:solidFill>
                  <a:srgbClr val="00B050"/>
                </a:solidFill>
                <a:latin typeface="Hiragino Kaku Gothic Pro W6" charset="-128"/>
                <a:ea typeface="Hiragino Kaku Gothic Pro W6" charset="-128"/>
                <a:cs typeface="Hiragino Kaku Gothic Pro W6" charset="-128"/>
              </a:rPr>
              <a:t>by </a:t>
            </a:r>
            <a:r>
              <a:rPr lang="ja-JP" altLang="en-US" sz="2000" b="1" smtClean="0">
                <a:solidFill>
                  <a:srgbClr val="00B050"/>
                </a:solidFill>
                <a:latin typeface="Hiragino Kaku Gothic Pro W6" charset="-128"/>
                <a:ea typeface="Hiragino Kaku Gothic Pro W6" charset="-128"/>
                <a:cs typeface="Hiragino Kaku Gothic Pro W6" charset="-128"/>
              </a:rPr>
              <a:t>ジョン・メイナード・ケインズ</a:t>
            </a:r>
            <a:endParaRPr lang="en-US" altLang="ja-JP" sz="2000" b="1" dirty="0">
              <a:solidFill>
                <a:srgbClr val="00B050"/>
              </a:solidFill>
              <a:latin typeface="Hiragino Kaku Gothic Pro W6" charset="-128"/>
              <a:ea typeface="Hiragino Kaku Gothic Pro W6" charset="-128"/>
              <a:cs typeface="Hiragino Kaku Gothic Pro W6" charset="-128"/>
            </a:endParaRPr>
          </a:p>
        </p:txBody>
      </p:sp>
      <p:sp>
        <p:nvSpPr>
          <p:cNvPr id="5" name="コンテンツ プレースホルダー 8"/>
          <p:cNvSpPr txBox="1">
            <a:spLocks/>
          </p:cNvSpPr>
          <p:nvPr/>
        </p:nvSpPr>
        <p:spPr>
          <a:xfrm>
            <a:off x="628650" y="3601750"/>
            <a:ext cx="7886700" cy="2160000"/>
          </a:xfrm>
          <a:prstGeom prst="rect">
            <a:avLst/>
          </a:prstGeom>
          <a:noFill/>
          <a:ln>
            <a:noFill/>
          </a:ln>
        </p:spPr>
        <p:txBody>
          <a:bodyPr vert="horz" lIns="68580" tIns="34290" rIns="68580" bIns="3429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kumimoji="1" sz="4400" b="1" i="0" kern="1200">
                <a:solidFill>
                  <a:srgbClr val="595959"/>
                </a:solidFill>
                <a:latin typeface="Hiragino Kaku Gothic Pro W6" charset="-128"/>
                <a:ea typeface="Hiragino Kaku Gothic Pro W6" charset="-128"/>
                <a:cs typeface="Hiragino Kaku Gothic Pro W6"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4800" kern="1200">
                <a:solidFill>
                  <a:srgbClr val="595959"/>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4400" kern="1200">
                <a:solidFill>
                  <a:srgbClr val="595959"/>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4000" kern="1200">
                <a:solidFill>
                  <a:srgbClr val="595959"/>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メトリクスが事実に基づいて</a:t>
            </a:r>
            <a:r>
              <a:rPr lang="ja-JP" altLang="en-US" sz="2800" smtClean="0"/>
              <a:t>いる必要はあるが</a:t>
            </a:r>
            <a:endParaRPr lang="en-US" altLang="ja-JP" sz="2800" dirty="0"/>
          </a:p>
          <a:p>
            <a:r>
              <a:rPr lang="ja-JP" altLang="en-US" sz="2800">
                <a:solidFill>
                  <a:srgbClr val="0000FF"/>
                </a:solidFill>
              </a:rPr>
              <a:t>厳密である必要はない</a:t>
            </a:r>
            <a:r>
              <a:rPr lang="ja-JP" altLang="en-US" sz="2800"/>
              <a:t>。</a:t>
            </a:r>
          </a:p>
          <a:p>
            <a:r>
              <a:rPr lang="ja-JP" altLang="en-US" sz="2800" smtClean="0"/>
              <a:t>→　意思</a:t>
            </a:r>
            <a:r>
              <a:rPr lang="ja-JP" altLang="en-US" sz="2800"/>
              <a:t>決定の役に立つ、</a:t>
            </a:r>
            <a:endParaRPr lang="en-US" altLang="ja-JP" sz="2800" dirty="0"/>
          </a:p>
          <a:p>
            <a:r>
              <a:rPr lang="ja-JP" altLang="en-US" sz="2800"/>
              <a:t>　　</a:t>
            </a:r>
            <a:r>
              <a:rPr lang="ja-JP" altLang="en-US" sz="2800">
                <a:solidFill>
                  <a:srgbClr val="0000FF"/>
                </a:solidFill>
              </a:rPr>
              <a:t>「漠然と正しい」情報を</a:t>
            </a:r>
            <a:r>
              <a:rPr lang="ja-JP" altLang="en-US" sz="2800"/>
              <a:t>集めているか？</a:t>
            </a:r>
          </a:p>
        </p:txBody>
      </p:sp>
      <p:sp>
        <p:nvSpPr>
          <p:cNvPr id="7" name="下矢印 6"/>
          <p:cNvSpPr/>
          <p:nvPr/>
        </p:nvSpPr>
        <p:spPr>
          <a:xfrm>
            <a:off x="3978442" y="3241274"/>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8"/>
          <p:cNvSpPr txBox="1">
            <a:spLocks/>
          </p:cNvSpPr>
          <p:nvPr/>
        </p:nvSpPr>
        <p:spPr>
          <a:xfrm>
            <a:off x="630000" y="55728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200" b="1" smtClean="0">
                <a:solidFill>
                  <a:schemeClr val="tx1"/>
                </a:solidFill>
                <a:latin typeface="Hiragino Kaku Gothic Pro W6" charset="-128"/>
                <a:ea typeface="Hiragino Kaku Gothic Pro W6" charset="-128"/>
                <a:cs typeface="Hiragino Kaku Gothic Pro W6" charset="-128"/>
              </a:rPr>
              <a:t>野中</a:t>
            </a:r>
            <a:r>
              <a:rPr lang="en-US" altLang="ja-JP" sz="1200" b="1" dirty="0" smtClean="0">
                <a:solidFill>
                  <a:schemeClr val="tx1"/>
                </a:solidFill>
                <a:latin typeface="Hiragino Kaku Gothic Pro W6" charset="-128"/>
                <a:ea typeface="Hiragino Kaku Gothic Pro W6" charset="-128"/>
                <a:cs typeface="Hiragino Kaku Gothic Pro W6" charset="-128"/>
              </a:rPr>
              <a:t>『</a:t>
            </a:r>
            <a:r>
              <a:rPr lang="ja-JP" altLang="en-US" sz="1200" b="1" smtClean="0">
                <a:solidFill>
                  <a:schemeClr val="tx1"/>
                </a:solidFill>
                <a:latin typeface="Hiragino Kaku Gothic Pro W6" charset="-128"/>
                <a:ea typeface="Hiragino Kaku Gothic Pro W6" charset="-128"/>
                <a:cs typeface="Hiragino Kaku Gothic Pro W6" charset="-128"/>
              </a:rPr>
              <a:t>「精密に誤るよりも、漠然と正しくありたい」ためのソフトウェアメトリクス活用法</a:t>
            </a:r>
            <a:r>
              <a:rPr lang="en-US" altLang="ja-JP" sz="1200" b="1" dirty="0" smtClean="0">
                <a:solidFill>
                  <a:schemeClr val="tx1"/>
                </a:solidFill>
                <a:latin typeface="Hiragino Kaku Gothic Pro W6" charset="-128"/>
                <a:ea typeface="Hiragino Kaku Gothic Pro W6" charset="-128"/>
                <a:cs typeface="Hiragino Kaku Gothic Pro W6" charset="-128"/>
              </a:rPr>
              <a:t>』SQiP2016</a:t>
            </a:r>
            <a:endParaRPr lang="en-US" altLang="ja-JP" sz="1200" b="1"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035137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000" b="1" smtClean="0">
                <a:latin typeface="Hiragino Kaku Gothic Pro W6" charset="-128"/>
                <a:ea typeface="Hiragino Kaku Gothic Pro W6" charset="-128"/>
                <a:cs typeface="Hiragino Kaku Gothic Pro W6" charset="-128"/>
              </a:rPr>
              <a:t>基本メトリクスと導出メトリクス</a:t>
            </a:r>
            <a:r>
              <a:rPr lang="en-US" altLang="ja-JP" sz="4000" b="1" dirty="0" smtClean="0">
                <a:latin typeface="Hiragino Kaku Gothic Pro W6" charset="-128"/>
                <a:ea typeface="Hiragino Kaku Gothic Pro W6" charset="-128"/>
                <a:cs typeface="Hiragino Kaku Gothic Pro W6" charset="-128"/>
              </a:rPr>
              <a:t>(1)</a:t>
            </a:r>
            <a:endParaRPr kumimoji="1" lang="ja-JP" altLang="en-US" sz="40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41</a:t>
            </a:fld>
            <a:endParaRPr kumimoji="1" lang="ja-JP" altLang="en-US"/>
          </a:p>
        </p:txBody>
      </p:sp>
      <p:sp>
        <p:nvSpPr>
          <p:cNvPr id="9" name="コンテンツ プレースホルダー 8"/>
          <p:cNvSpPr>
            <a:spLocks noGrp="1"/>
          </p:cNvSpPr>
          <p:nvPr>
            <p:ph idx="1"/>
          </p:nvPr>
        </p:nvSpPr>
        <p:spPr>
          <a:xfrm>
            <a:off x="628650" y="1689098"/>
            <a:ext cx="7886700" cy="3960000"/>
          </a:xfrm>
          <a:noFill/>
          <a:ln>
            <a:noFill/>
          </a:ln>
        </p:spPr>
        <p:txBody>
          <a:bodyPr>
            <a:noAutofit/>
          </a:bodyPr>
          <a:lstStyle/>
          <a:p>
            <a:pPr algn="ctr"/>
            <a:r>
              <a:rPr lang="ja-JP" altLang="en-US" sz="2800" b="1" smtClean="0">
                <a:solidFill>
                  <a:srgbClr val="0000FF"/>
                </a:solidFill>
                <a:latin typeface="Hiragino Kaku Gothic Pro W6" charset="-128"/>
                <a:ea typeface="Hiragino Kaku Gothic Pro W6" charset="-128"/>
                <a:cs typeface="Hiragino Kaku Gothic Pro W6" charset="-128"/>
              </a:rPr>
              <a:t>導出メトリクス：</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2800" b="1" smtClean="0">
                <a:solidFill>
                  <a:srgbClr val="0000FF"/>
                </a:solidFill>
                <a:latin typeface="Hiragino Kaku Gothic Pro W6" charset="-128"/>
                <a:ea typeface="Hiragino Kaku Gothic Pro W6" charset="-128"/>
                <a:cs typeface="Hiragino Kaku Gothic Pro W6" charset="-128"/>
              </a:rPr>
              <a:t>複数の基本メトリクスを組み合わせたもの</a:t>
            </a:r>
            <a:endParaRPr lang="en-US" altLang="ja-JP" sz="2800" b="1" dirty="0" smtClean="0">
              <a:latin typeface="Hiragino Kaku Gothic Pro W6" charset="-128"/>
              <a:ea typeface="Hiragino Kaku Gothic Pro W6" charset="-128"/>
              <a:cs typeface="Hiragino Kaku Gothic Pro W6" charset="-128"/>
            </a:endParaRPr>
          </a:p>
          <a:p>
            <a:pPr algn="ct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基本メトリクスのみでは、</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有益な情報を得られないことが多い。</a:t>
            </a:r>
            <a:endParaRPr lang="en-US" altLang="ja-JP" sz="2800" b="1" dirty="0" smtClean="0">
              <a:latin typeface="Hiragino Kaku Gothic Pro W6" charset="-128"/>
              <a:ea typeface="Hiragino Kaku Gothic Pro W6" charset="-128"/>
              <a:cs typeface="Hiragino Kaku Gothic Pro W6" charset="-128"/>
            </a:endParaRPr>
          </a:p>
          <a:p>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複数</a:t>
            </a:r>
            <a:r>
              <a:rPr lang="ja-JP" altLang="en-US" sz="2800" b="1">
                <a:latin typeface="Hiragino Kaku Gothic Pro W6" charset="-128"/>
                <a:ea typeface="Hiragino Kaku Gothic Pro W6" charset="-128"/>
                <a:cs typeface="Hiragino Kaku Gothic Pro W6" charset="-128"/>
              </a:rPr>
              <a:t>の基本メトリクスを</a:t>
            </a:r>
            <a:r>
              <a:rPr lang="ja-JP" altLang="en-US" sz="2800" b="1" smtClean="0">
                <a:solidFill>
                  <a:srgbClr val="0000FF"/>
                </a:solidFill>
                <a:latin typeface="Hiragino Kaku Gothic Pro W6" charset="-128"/>
                <a:ea typeface="Hiragino Kaku Gothic Pro W6" charset="-128"/>
                <a:cs typeface="Hiragino Kaku Gothic Pro W6" charset="-128"/>
              </a:rPr>
              <a:t>組み合わせる</a:t>
            </a:r>
            <a:r>
              <a:rPr lang="ja-JP" altLang="en-US" sz="2800" b="1" smtClean="0">
                <a:solidFill>
                  <a:schemeClr val="tx1"/>
                </a:solidFill>
                <a:latin typeface="Hiragino Kaku Gothic Pro W6" charset="-128"/>
                <a:ea typeface="Hiragino Kaku Gothic Pro W6" charset="-128"/>
                <a:cs typeface="Hiragino Kaku Gothic Pro W6" charset="-128"/>
              </a:rPr>
              <a:t>ことで、</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本当</a:t>
            </a:r>
            <a:r>
              <a:rPr lang="ja-JP" altLang="en-US" sz="2800" b="1">
                <a:latin typeface="Hiragino Kaku Gothic Pro W6" charset="-128"/>
                <a:ea typeface="Hiragino Kaku Gothic Pro W6" charset="-128"/>
                <a:cs typeface="Hiragino Kaku Gothic Pro W6" charset="-128"/>
              </a:rPr>
              <a:t>の課題に焦点を</a:t>
            </a:r>
            <a:r>
              <a:rPr lang="ja-JP" altLang="en-US" sz="2800" b="1" smtClean="0">
                <a:latin typeface="Hiragino Kaku Gothic Pro W6" charset="-128"/>
                <a:ea typeface="Hiragino Kaku Gothic Pro W6" charset="-128"/>
                <a:cs typeface="Hiragino Kaku Gothic Pro W6" charset="-128"/>
              </a:rPr>
              <a:t>当てる。</a:t>
            </a:r>
            <a:endParaRPr lang="ja-JP" altLang="en-US" sz="2800" b="1">
              <a:latin typeface="Hiragino Kaku Gothic Pro W6" charset="-128"/>
              <a:ea typeface="Hiragino Kaku Gothic Pro W6" charset="-128"/>
              <a:cs typeface="Hiragino Kaku Gothic Pro W6" charset="-128"/>
            </a:endParaRPr>
          </a:p>
        </p:txBody>
      </p:sp>
      <p:sp>
        <p:nvSpPr>
          <p:cNvPr id="5" name="下矢印 4"/>
          <p:cNvSpPr/>
          <p:nvPr/>
        </p:nvSpPr>
        <p:spPr>
          <a:xfrm>
            <a:off x="3978442" y="4191648"/>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コンテンツ プレースホルダー 8"/>
          <p:cNvSpPr txBox="1">
            <a:spLocks/>
          </p:cNvSpPr>
          <p:nvPr/>
        </p:nvSpPr>
        <p:spPr>
          <a:xfrm>
            <a:off x="628651" y="55728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200" b="1" smtClean="0">
                <a:solidFill>
                  <a:schemeClr val="tx1"/>
                </a:solidFill>
                <a:latin typeface="Hiragino Kaku Gothic Pro W6" charset="-128"/>
                <a:ea typeface="Hiragino Kaku Gothic Pro W6" charset="-128"/>
                <a:cs typeface="Hiragino Kaku Gothic Pro W6" charset="-128"/>
              </a:rPr>
              <a:t>野中</a:t>
            </a:r>
            <a:r>
              <a:rPr lang="en-US" altLang="ja-JP" sz="1200" b="1" dirty="0" smtClean="0">
                <a:solidFill>
                  <a:schemeClr val="tx1"/>
                </a:solidFill>
                <a:latin typeface="Hiragino Kaku Gothic Pro W6" charset="-128"/>
                <a:ea typeface="Hiragino Kaku Gothic Pro W6" charset="-128"/>
                <a:cs typeface="Hiragino Kaku Gothic Pro W6" charset="-128"/>
              </a:rPr>
              <a:t>『</a:t>
            </a:r>
            <a:r>
              <a:rPr lang="ja-JP" altLang="en-US" sz="1200" b="1" smtClean="0">
                <a:solidFill>
                  <a:schemeClr val="tx1"/>
                </a:solidFill>
                <a:latin typeface="Hiragino Kaku Gothic Pro W6" charset="-128"/>
                <a:ea typeface="Hiragino Kaku Gothic Pro W6" charset="-128"/>
                <a:cs typeface="Hiragino Kaku Gothic Pro W6" charset="-128"/>
              </a:rPr>
              <a:t>「精密に誤るよりも、漠然と正しくありたい」ためのソフトウェアメトリクス活用法</a:t>
            </a:r>
            <a:r>
              <a:rPr lang="en-US" altLang="ja-JP" sz="1200" b="1" dirty="0" smtClean="0">
                <a:solidFill>
                  <a:schemeClr val="tx1"/>
                </a:solidFill>
                <a:latin typeface="Hiragino Kaku Gothic Pro W6" charset="-128"/>
                <a:ea typeface="Hiragino Kaku Gothic Pro W6" charset="-128"/>
                <a:cs typeface="Hiragino Kaku Gothic Pro W6" charset="-128"/>
              </a:rPr>
              <a:t>』SQiP2016</a:t>
            </a:r>
            <a:endParaRPr lang="en-US" altLang="ja-JP" sz="1200" b="1"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6954063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000" b="1" smtClean="0">
                <a:latin typeface="Hiragino Kaku Gothic Pro W6" charset="-128"/>
                <a:ea typeface="Hiragino Kaku Gothic Pro W6" charset="-128"/>
                <a:cs typeface="Hiragino Kaku Gothic Pro W6" charset="-128"/>
              </a:rPr>
              <a:t>基本メトリクスと導出メトリクス</a:t>
            </a:r>
            <a:r>
              <a:rPr lang="en-US" altLang="ja-JP" sz="4000" b="1" dirty="0" smtClean="0">
                <a:latin typeface="Hiragino Kaku Gothic Pro W6" charset="-128"/>
                <a:ea typeface="Hiragino Kaku Gothic Pro W6" charset="-128"/>
                <a:cs typeface="Hiragino Kaku Gothic Pro W6" charset="-128"/>
              </a:rPr>
              <a:t>(2)</a:t>
            </a:r>
            <a:endParaRPr kumimoji="1" lang="ja-JP" altLang="en-US" sz="40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42</a:t>
            </a:fld>
            <a:endParaRPr kumimoji="1" lang="ja-JP" altLang="en-US"/>
          </a:p>
        </p:txBody>
      </p:sp>
      <p:sp>
        <p:nvSpPr>
          <p:cNvPr id="9" name="コンテンツ プレースホルダー 8"/>
          <p:cNvSpPr>
            <a:spLocks noGrp="1"/>
          </p:cNvSpPr>
          <p:nvPr>
            <p:ph idx="1"/>
          </p:nvPr>
        </p:nvSpPr>
        <p:spPr>
          <a:noFill/>
          <a:ln>
            <a:noFill/>
          </a:ln>
        </p:spPr>
        <p:txBody>
          <a:bodyPr>
            <a:noAutofit/>
          </a:bodyPr>
          <a:lstStyle/>
          <a:p>
            <a:pPr algn="ctr"/>
            <a:r>
              <a:rPr lang="ja-JP" altLang="en-US" sz="2800" b="1" smtClean="0">
                <a:latin typeface="Hiragino Kaku Gothic Pro W6" charset="-128"/>
                <a:ea typeface="Hiragino Kaku Gothic Pro W6" charset="-128"/>
                <a:cs typeface="Hiragino Kaku Gothic Pro W6" charset="-128"/>
              </a:rPr>
              <a:t>（例）リリースした機能数</a:t>
            </a:r>
            <a:endParaRPr lang="en-US" altLang="ja-JP" sz="2800" b="1" dirty="0" smtClean="0">
              <a:latin typeface="Hiragino Kaku Gothic Pro W6" charset="-128"/>
              <a:ea typeface="Hiragino Kaku Gothic Pro W6" charset="-128"/>
              <a:cs typeface="Hiragino Kaku Gothic Pro W6" charset="-128"/>
            </a:endParaRPr>
          </a:p>
          <a:p>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solidFill>
                  <a:srgbClr val="FF0000"/>
                </a:solidFill>
                <a:latin typeface="Hiragino Kaku Gothic Pro W6" charset="-128"/>
                <a:ea typeface="Hiragino Kaku Gothic Pro W6" charset="-128"/>
                <a:cs typeface="Hiragino Kaku Gothic Pro W6" charset="-128"/>
              </a:rPr>
              <a:t>機能数の背景にある意味・効果・課題は？</a:t>
            </a:r>
            <a:endParaRPr lang="en-US" altLang="ja-JP" sz="2800" b="1" dirty="0" smtClean="0">
              <a:solidFill>
                <a:srgbClr val="FF0000"/>
              </a:solidFill>
              <a:latin typeface="Hiragino Kaku Gothic Pro W6" charset="-128"/>
              <a:ea typeface="Hiragino Kaku Gothic Pro W6" charset="-128"/>
              <a:cs typeface="Hiragino Kaku Gothic Pro W6" charset="-128"/>
            </a:endParaRPr>
          </a:p>
          <a:p>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以下のような指標も合わせて取得・分析する。</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（＝導出メトリクス）</a:t>
            </a:r>
            <a:endParaRPr lang="ja-JP" altLang="en-US" sz="2800" b="1">
              <a:latin typeface="Hiragino Kaku Gothic Pro W6" charset="-128"/>
              <a:ea typeface="Hiragino Kaku Gothic Pro W6" charset="-128"/>
              <a:cs typeface="Hiragino Kaku Gothic Pro W6" charset="-128"/>
            </a:endParaRPr>
          </a:p>
          <a:p>
            <a:pPr marL="942975" lvl="1" indent="-428625">
              <a:buFont typeface="Arial" charset="0"/>
              <a:buChar char="•"/>
            </a:pPr>
            <a:r>
              <a:rPr lang="ja-JP" altLang="en-US" sz="2800" b="1" smtClean="0">
                <a:latin typeface="Hiragino Kaku Gothic Pro W6" charset="-128"/>
                <a:ea typeface="Hiragino Kaku Gothic Pro W6" charset="-128"/>
                <a:cs typeface="Hiragino Kaku Gothic Pro W6" charset="-128"/>
              </a:rPr>
              <a:t>機能ごとの利用者数</a:t>
            </a:r>
            <a:endParaRPr lang="ja-JP" altLang="en-US" sz="2800" b="1">
              <a:latin typeface="Hiragino Kaku Gothic Pro W6" charset="-128"/>
              <a:ea typeface="Hiragino Kaku Gothic Pro W6" charset="-128"/>
              <a:cs typeface="Hiragino Kaku Gothic Pro W6" charset="-128"/>
            </a:endParaRPr>
          </a:p>
          <a:p>
            <a:pPr marL="942975" lvl="1" indent="-428625">
              <a:buFont typeface="Arial" charset="0"/>
              <a:buChar char="•"/>
            </a:pPr>
            <a:r>
              <a:rPr lang="ja-JP" altLang="en-US" sz="2800" b="1" smtClean="0">
                <a:latin typeface="Hiragino Kaku Gothic Pro W6" charset="-128"/>
                <a:ea typeface="Hiragino Kaku Gothic Pro W6" charset="-128"/>
                <a:cs typeface="Hiragino Kaku Gothic Pro W6" charset="-128"/>
              </a:rPr>
              <a:t>機能ごとの売り上げ</a:t>
            </a:r>
            <a:endParaRPr lang="en-US" altLang="ja-JP" sz="2800" b="1" dirty="0" smtClean="0">
              <a:latin typeface="Hiragino Kaku Gothic Pro W6" charset="-128"/>
              <a:ea typeface="Hiragino Kaku Gothic Pro W6" charset="-128"/>
              <a:cs typeface="Hiragino Kaku Gothic Pro W6" charset="-128"/>
            </a:endParaRPr>
          </a:p>
          <a:p>
            <a:pPr marL="942975" lvl="1" indent="-428625">
              <a:buFont typeface="Arial" charset="0"/>
              <a:buChar char="•"/>
            </a:pPr>
            <a:r>
              <a:rPr lang="ja-JP" altLang="en-US" sz="2800" b="1" smtClean="0">
                <a:latin typeface="Hiragino Kaku Gothic Pro W6" charset="-128"/>
                <a:ea typeface="Hiragino Kaku Gothic Pro W6" charset="-128"/>
                <a:cs typeface="Hiragino Kaku Gothic Pro W6" charset="-128"/>
              </a:rPr>
              <a:t>新規利用者の増加数</a:t>
            </a:r>
            <a:endParaRPr lang="ja-JP" altLang="en-US" sz="2800" b="1">
              <a:latin typeface="Hiragino Kaku Gothic Pro W6" charset="-128"/>
              <a:ea typeface="Hiragino Kaku Gothic Pro W6" charset="-128"/>
              <a:cs typeface="Hiragino Kaku Gothic Pro W6" charset="-128"/>
            </a:endParaRPr>
          </a:p>
        </p:txBody>
      </p:sp>
      <p:sp>
        <p:nvSpPr>
          <p:cNvPr id="5" name="下矢印 4"/>
          <p:cNvSpPr/>
          <p:nvPr/>
        </p:nvSpPr>
        <p:spPr>
          <a:xfrm>
            <a:off x="3978442" y="2191872"/>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3978442" y="3201973"/>
            <a:ext cx="1187116" cy="34850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84334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43</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lvl="0" indent="-428625" algn="ctr" defTabSz="914400">
              <a:lnSpc>
                <a:spcPct val="100000"/>
              </a:lnSpc>
              <a:spcBef>
                <a:spcPts val="0"/>
              </a:spcBef>
            </a:pPr>
            <a:r>
              <a:rPr lang="en-US" altLang="ja-JP" sz="6000" b="1" dirty="0" smtClean="0">
                <a:solidFill>
                  <a:schemeClr val="tx2"/>
                </a:solidFill>
                <a:latin typeface="Hiragino Kaku Gothic Pro W6" charset="-128"/>
                <a:ea typeface="Hiragino Kaku Gothic Pro W6" charset="-128"/>
                <a:cs typeface="Hiragino Kaku Gothic Pro W6" charset="-128"/>
              </a:rPr>
              <a:t>2) </a:t>
            </a:r>
            <a:r>
              <a:rPr lang="ja-JP" altLang="en-US" sz="6000" b="1" smtClean="0">
                <a:solidFill>
                  <a:schemeClr val="tx2"/>
                </a:solidFill>
                <a:latin typeface="Hiragino Kaku Gothic Pro W6" charset="-128"/>
                <a:ea typeface="Hiragino Kaku Gothic Pro W6" charset="-128"/>
                <a:cs typeface="Hiragino Kaku Gothic Pro W6" charset="-128"/>
              </a:rPr>
              <a:t>活用のポイント</a:t>
            </a:r>
            <a:endParaRPr lang="ja-JP" altLang="en-US" sz="6000" b="1">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7949886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ポイント</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44</a:t>
            </a:fld>
            <a:endParaRPr kumimoji="1" lang="ja-JP" altLang="en-US"/>
          </a:p>
        </p:txBody>
      </p:sp>
      <p:sp>
        <p:nvSpPr>
          <p:cNvPr id="9" name="コンテンツ プレースホルダー 8"/>
          <p:cNvSpPr>
            <a:spLocks noGrp="1"/>
          </p:cNvSpPr>
          <p:nvPr>
            <p:ph idx="1"/>
          </p:nvPr>
        </p:nvSpPr>
        <p:spPr>
          <a:noFill/>
          <a:ln>
            <a:noFill/>
          </a:ln>
        </p:spPr>
        <p:txBody>
          <a:bodyPr>
            <a:noAutofit/>
          </a:bodyPr>
          <a:lstStyle/>
          <a:p>
            <a:pPr marL="368300" indent="-368300">
              <a:buFont typeface="Arial" charset="0"/>
              <a:buChar char="•"/>
            </a:pPr>
            <a:r>
              <a:rPr lang="en-US" altLang="ja-JP" sz="2800" b="1" dirty="0" smtClean="0">
                <a:latin typeface="Hiragino Kaku Gothic Pro W6" charset="-128"/>
                <a:ea typeface="Hiragino Kaku Gothic Pro W6" charset="-128"/>
                <a:cs typeface="Hiragino Kaku Gothic Pro W6" charset="-128"/>
              </a:rPr>
              <a:t> </a:t>
            </a:r>
            <a:r>
              <a:rPr lang="ja-JP" altLang="en-US" sz="2800" b="1" smtClean="0">
                <a:solidFill>
                  <a:srgbClr val="0000FF"/>
                </a:solidFill>
                <a:latin typeface="Hiragino Kaku Gothic Pro W6" charset="-128"/>
                <a:ea typeface="Hiragino Kaku Gothic Pro W6" charset="-128"/>
                <a:cs typeface="Hiragino Kaku Gothic Pro W6" charset="-128"/>
              </a:rPr>
              <a:t>考える</a:t>
            </a:r>
            <a:r>
              <a:rPr lang="ja-JP" altLang="en-US" sz="2800" b="1">
                <a:solidFill>
                  <a:srgbClr val="0000FF"/>
                </a:solidFill>
                <a:latin typeface="Hiragino Kaku Gothic Pro W6" charset="-128"/>
                <a:ea typeface="Hiragino Kaku Gothic Pro W6" charset="-128"/>
                <a:cs typeface="Hiragino Kaku Gothic Pro W6" charset="-128"/>
              </a:rPr>
              <a:t>ことのプラスになる</a:t>
            </a:r>
            <a:r>
              <a:rPr lang="ja-JP" altLang="en-US" sz="2800" b="1">
                <a:latin typeface="Hiragino Kaku Gothic Pro W6" charset="-128"/>
                <a:ea typeface="Hiragino Kaku Gothic Pro W6" charset="-128"/>
                <a:cs typeface="Hiragino Kaku Gothic Pro W6" charset="-128"/>
              </a:rPr>
              <a:t>情報を得る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smtClean="0">
                <a:latin typeface="Hiragino Kaku Gothic Pro W6" charset="-128"/>
                <a:ea typeface="Hiragino Kaku Gothic Pro W6" charset="-128"/>
                <a:cs typeface="Hiragino Kaku Gothic Pro W6" charset="-128"/>
              </a:rPr>
              <a:t>現状</a:t>
            </a:r>
            <a:r>
              <a:rPr lang="ja-JP" altLang="en-US" sz="2800" b="1">
                <a:latin typeface="Hiragino Kaku Gothic Pro W6" charset="-128"/>
                <a:ea typeface="Hiragino Kaku Gothic Pro W6" charset="-128"/>
                <a:cs typeface="Hiragino Kaku Gothic Pro W6" charset="-128"/>
              </a:rPr>
              <a:t>の問題はどこにあるのか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smtClean="0">
                <a:latin typeface="Hiragino Kaku Gothic Pro W6" charset="-128"/>
                <a:ea typeface="Hiragino Kaku Gothic Pro W6" charset="-128"/>
                <a:cs typeface="Hiragino Kaku Gothic Pro W6" charset="-128"/>
              </a:rPr>
              <a:t>改善</a:t>
            </a:r>
            <a:r>
              <a:rPr lang="ja-JP" altLang="en-US" sz="2800" b="1">
                <a:latin typeface="Hiragino Kaku Gothic Pro W6" charset="-128"/>
                <a:ea typeface="Hiragino Kaku Gothic Pro W6" charset="-128"/>
                <a:cs typeface="Hiragino Kaku Gothic Pro W6" charset="-128"/>
              </a:rPr>
              <a:t>施策の成果はどうだったか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368300" indent="-368300">
              <a:buFont typeface="Arial" charset="0"/>
              <a:buChar char="•"/>
            </a:pPr>
            <a:r>
              <a:rPr lang="en-US" altLang="ja-JP" sz="2800" b="1" dirty="0" smtClean="0">
                <a:latin typeface="Hiragino Kaku Gothic Pro W6" charset="-128"/>
                <a:ea typeface="Hiragino Kaku Gothic Pro W6" charset="-128"/>
                <a:cs typeface="Hiragino Kaku Gothic Pro W6" charset="-128"/>
              </a:rPr>
              <a:t> </a:t>
            </a:r>
            <a:r>
              <a:rPr lang="ja-JP" altLang="en-US" sz="2800" b="1" smtClean="0">
                <a:solidFill>
                  <a:srgbClr val="0000FF"/>
                </a:solidFill>
                <a:latin typeface="Hiragino Kaku Gothic Pro W6" charset="-128"/>
                <a:ea typeface="Hiragino Kaku Gothic Pro W6" charset="-128"/>
                <a:cs typeface="Hiragino Kaku Gothic Pro W6" charset="-128"/>
              </a:rPr>
              <a:t>数値</a:t>
            </a:r>
            <a:r>
              <a:rPr lang="ja-JP" altLang="en-US" sz="2800" b="1">
                <a:solidFill>
                  <a:srgbClr val="0000FF"/>
                </a:solidFill>
                <a:latin typeface="Hiragino Kaku Gothic Pro W6" charset="-128"/>
                <a:ea typeface="Hiragino Kaku Gothic Pro W6" charset="-128"/>
                <a:cs typeface="Hiragino Kaku Gothic Pro W6" charset="-128"/>
              </a:rPr>
              <a:t>の変化</a:t>
            </a:r>
            <a:r>
              <a:rPr lang="ja-JP" altLang="en-US" sz="2800" b="1">
                <a:latin typeface="Hiragino Kaku Gothic Pro W6" charset="-128"/>
                <a:ea typeface="Hiragino Kaku Gothic Pro W6" charset="-128"/>
                <a:cs typeface="Hiragino Kaku Gothic Pro W6" charset="-128"/>
              </a:rPr>
              <a:t>に意味を見い出す</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smtClean="0">
                <a:latin typeface="Hiragino Kaku Gothic Pro W6" charset="-128"/>
                <a:ea typeface="Hiragino Kaku Gothic Pro W6" charset="-128"/>
                <a:cs typeface="Hiragino Kaku Gothic Pro W6" charset="-128"/>
              </a:rPr>
              <a:t>変化</a:t>
            </a:r>
            <a:r>
              <a:rPr lang="ja-JP" altLang="en-US" sz="2800" b="1">
                <a:latin typeface="Hiragino Kaku Gothic Pro W6" charset="-128"/>
                <a:ea typeface="Hiragino Kaku Gothic Pro W6" charset="-128"/>
                <a:cs typeface="Hiragino Kaku Gothic Pro W6" charset="-128"/>
              </a:rPr>
              <a:t>が見える情報であれば</a:t>
            </a:r>
            <a:r>
              <a:rPr lang="ja-JP" altLang="en-US" sz="2800" b="1"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smtClean="0">
                <a:latin typeface="Hiragino Kaku Gothic Pro W6" charset="-128"/>
                <a:ea typeface="Hiragino Kaku Gothic Pro W6" charset="-128"/>
                <a:cs typeface="Hiragino Kaku Gothic Pro W6" charset="-128"/>
              </a:rPr>
              <a:t>役</a:t>
            </a:r>
            <a:r>
              <a:rPr lang="ja-JP" altLang="en-US" sz="2800" b="1">
                <a:latin typeface="Hiragino Kaku Gothic Pro W6" charset="-128"/>
                <a:ea typeface="Hiragino Kaku Gothic Pro W6" charset="-128"/>
                <a:cs typeface="Hiragino Kaku Gothic Pro W6" charset="-128"/>
              </a:rPr>
              <a:t>に立ちうるということ</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smtClean="0">
                <a:latin typeface="Hiragino Kaku Gothic Pro W6" charset="-128"/>
                <a:ea typeface="Hiragino Kaku Gothic Pro W6" charset="-128"/>
                <a:cs typeface="Hiragino Kaku Gothic Pro W6" charset="-128"/>
              </a:rPr>
              <a:t>データをもとに、</a:t>
            </a:r>
            <a:r>
              <a:rPr lang="ja-JP" altLang="en-US" sz="2800" b="1" smtClean="0">
                <a:solidFill>
                  <a:srgbClr val="0000FF"/>
                </a:solidFill>
                <a:latin typeface="Hiragino Kaku Gothic Pro W6" charset="-128"/>
                <a:ea typeface="Hiragino Kaku Gothic Pro W6" charset="-128"/>
                <a:cs typeface="Hiragino Kaku Gothic Pro W6" charset="-128"/>
              </a:rPr>
              <a:t>アクション</a:t>
            </a:r>
            <a:r>
              <a:rPr lang="ja-JP" altLang="en-US" sz="2800" b="1">
                <a:solidFill>
                  <a:srgbClr val="0000FF"/>
                </a:solidFill>
                <a:latin typeface="Hiragino Kaku Gothic Pro W6" charset="-128"/>
                <a:ea typeface="Hiragino Kaku Gothic Pro W6" charset="-128"/>
                <a:cs typeface="Hiragino Kaku Gothic Pro W6" charset="-128"/>
              </a:rPr>
              <a:t>を考える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smtClean="0">
                <a:latin typeface="Hiragino Kaku Gothic Pro W6" charset="-128"/>
                <a:ea typeface="Hiragino Kaku Gothic Pro W6" charset="-128"/>
                <a:cs typeface="Hiragino Kaku Gothic Pro W6" charset="-128"/>
              </a:rPr>
              <a:t>データ</a:t>
            </a:r>
            <a:r>
              <a:rPr lang="ja-JP" altLang="en-US" sz="2800" b="1">
                <a:latin typeface="Hiragino Kaku Gothic Pro W6" charset="-128"/>
                <a:ea typeface="Hiragino Kaku Gothic Pro W6" charset="-128"/>
                <a:cs typeface="Hiragino Kaku Gothic Pro W6" charset="-128"/>
              </a:rPr>
              <a:t>があると、話が早い</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smtClean="0">
                <a:latin typeface="Hiragino Kaku Gothic Pro W6" charset="-128"/>
                <a:ea typeface="Hiragino Kaku Gothic Pro W6" charset="-128"/>
                <a:cs typeface="Hiragino Kaku Gothic Pro W6" charset="-128"/>
              </a:rPr>
              <a:t>特</a:t>
            </a:r>
            <a:r>
              <a:rPr lang="ja-JP" altLang="en-US" sz="2800" b="1">
                <a:latin typeface="Hiragino Kaku Gothic Pro W6" charset="-128"/>
                <a:ea typeface="Hiragino Kaku Gothic Pro W6" charset="-128"/>
                <a:cs typeface="Hiragino Kaku Gothic Pro W6" charset="-128"/>
              </a:rPr>
              <a:t>に自分たちのデータとなると</a:t>
            </a:r>
            <a:r>
              <a:rPr lang="ja-JP" altLang="en-US" sz="2800" b="1"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smtClean="0">
                <a:latin typeface="Hiragino Kaku Gothic Pro W6" charset="-128"/>
                <a:ea typeface="Hiragino Kaku Gothic Pro W6" charset="-128"/>
                <a:cs typeface="Hiragino Kaku Gothic Pro W6" charset="-128"/>
              </a:rPr>
              <a:t>より</a:t>
            </a:r>
            <a:r>
              <a:rPr lang="ja-JP" altLang="en-US" sz="2800" b="1">
                <a:latin typeface="Hiragino Kaku Gothic Pro W6" charset="-128"/>
                <a:ea typeface="Hiragino Kaku Gothic Pro W6" charset="-128"/>
                <a:cs typeface="Hiragino Kaku Gothic Pro W6" charset="-128"/>
              </a:rPr>
              <a:t>効果がある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6540029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523" y="2658555"/>
            <a:ext cx="3988955" cy="3437445"/>
          </a:xfrm>
          <a:prstGeom prst="rect">
            <a:avLst/>
          </a:prstGeom>
        </p:spPr>
      </p:pic>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適切なものがなければ創ろう</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45</a:t>
            </a:fld>
            <a:endParaRPr kumimoji="1" lang="ja-JP" altLang="en-US"/>
          </a:p>
        </p:txBody>
      </p:sp>
      <p:sp>
        <p:nvSpPr>
          <p:cNvPr id="9" name="コンテンツ プレースホルダー 8"/>
          <p:cNvSpPr>
            <a:spLocks noGrp="1"/>
          </p:cNvSpPr>
          <p:nvPr>
            <p:ph idx="1"/>
          </p:nvPr>
        </p:nvSpPr>
        <p:spPr>
          <a:noFill/>
          <a:ln>
            <a:noFill/>
          </a:ln>
        </p:spPr>
        <p:txBody>
          <a:bodyPr>
            <a:noAutofit/>
          </a:bodyPr>
          <a:lstStyle/>
          <a:p>
            <a:pPr algn="ctr"/>
            <a:r>
              <a:rPr lang="ja-JP" altLang="en-US" sz="2800" b="1">
                <a:latin typeface="Hiragino Kaku Gothic Pro W6" charset="-128"/>
                <a:ea typeface="Hiragino Kaku Gothic Pro W6" charset="-128"/>
                <a:cs typeface="Hiragino Kaku Gothic Pro W6" charset="-128"/>
              </a:rPr>
              <a:t>基本的に仮説検証に活用するため</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solidFill>
                  <a:srgbClr val="0000FF"/>
                </a:solidFill>
                <a:latin typeface="Hiragino Kaku Gothic Pro W6" charset="-128"/>
                <a:ea typeface="Hiragino Kaku Gothic Pro W6" charset="-128"/>
                <a:cs typeface="Hiragino Kaku Gothic Pro W6" charset="-128"/>
              </a:rPr>
              <a:t>従来</a:t>
            </a:r>
            <a:r>
              <a:rPr lang="ja-JP" altLang="en-US" sz="2800" b="1">
                <a:solidFill>
                  <a:srgbClr val="0000FF"/>
                </a:solidFill>
                <a:latin typeface="Hiragino Kaku Gothic Pro W6" charset="-128"/>
                <a:ea typeface="Hiragino Kaku Gothic Pro W6" charset="-128"/>
                <a:cs typeface="Hiragino Kaku Gothic Pro W6" charset="-128"/>
              </a:rPr>
              <a:t>にないものを創造して</a:t>
            </a:r>
            <a:r>
              <a:rPr lang="ja-JP" altLang="en-US" sz="2800" b="1">
                <a:latin typeface="Hiragino Kaku Gothic Pro W6" charset="-128"/>
                <a:ea typeface="Hiragino Kaku Gothic Pro W6" charset="-128"/>
                <a:cs typeface="Hiragino Kaku Gothic Pro W6" charset="-128"/>
              </a:rPr>
              <a:t>使うことが多くなる。</a:t>
            </a:r>
            <a:endParaRPr lang="en-US" altLang="ja-JP" sz="2800" b="1" dirty="0" smtClean="0">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566476"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0062921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「時間」を絡めて考えてみよう</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46</a:t>
            </a:fld>
            <a:endParaRPr kumimoji="1" lang="ja-JP" altLang="en-US"/>
          </a:p>
        </p:txBody>
      </p:sp>
      <p:sp>
        <p:nvSpPr>
          <p:cNvPr id="9" name="コンテンツ プレースホルダー 8"/>
          <p:cNvSpPr>
            <a:spLocks noGrp="1"/>
          </p:cNvSpPr>
          <p:nvPr>
            <p:ph idx="1"/>
          </p:nvPr>
        </p:nvSpPr>
        <p:spPr>
          <a:noFill/>
          <a:ln>
            <a:noFill/>
          </a:ln>
        </p:spPr>
        <p:txBody>
          <a:bodyPr>
            <a:noAutofit/>
          </a:bodyPr>
          <a:lstStyle/>
          <a:p>
            <a:pPr marL="457200" indent="-457200">
              <a:buFont typeface="Arial" charset="0"/>
              <a:buChar char="•"/>
            </a:pPr>
            <a:r>
              <a:rPr lang="ja-JP" altLang="en-US" sz="2800" b="1" smtClean="0">
                <a:latin typeface="Hiragino Kaku Gothic Pro W6" charset="-128"/>
                <a:ea typeface="Hiragino Kaku Gothic Pro W6" charset="-128"/>
                <a:cs typeface="Hiragino Kaku Gothic Pro W6" charset="-128"/>
              </a:rPr>
              <a:t>「</a:t>
            </a:r>
            <a:r>
              <a:rPr lang="ja-JP" altLang="en-US" sz="2800" b="1">
                <a:latin typeface="Hiragino Kaku Gothic Pro W6" charset="-128"/>
                <a:ea typeface="Hiragino Kaku Gothic Pro W6" charset="-128"/>
                <a:cs typeface="Hiragino Kaku Gothic Pro W6" charset="-128"/>
              </a:rPr>
              <a:t>回転率」など、</a:t>
            </a:r>
            <a:r>
              <a:rPr lang="ja-JP" altLang="en-US" sz="2800" b="1">
                <a:solidFill>
                  <a:srgbClr val="0000FF"/>
                </a:solidFill>
                <a:latin typeface="Hiragino Kaku Gothic Pro W6" charset="-128"/>
                <a:ea typeface="Hiragino Kaku Gothic Pro W6" charset="-128"/>
                <a:cs typeface="Hiragino Kaku Gothic Pro W6" charset="-128"/>
              </a:rPr>
              <a:t>生産管理</a:t>
            </a:r>
            <a:r>
              <a:rPr lang="ja-JP" altLang="en-US" sz="2800" b="1">
                <a:latin typeface="Hiragino Kaku Gothic Pro W6" charset="-128"/>
                <a:ea typeface="Hiragino Kaku Gothic Pro W6" charset="-128"/>
                <a:cs typeface="Hiragino Kaku Gothic Pro W6" charset="-128"/>
              </a:rPr>
              <a:t>の考え方に</a:t>
            </a:r>
            <a:r>
              <a:rPr lang="ja-JP" altLang="en-US" sz="2800" b="1" smtClean="0">
                <a:latin typeface="Hiragino Kaku Gothic Pro W6" charset="-128"/>
                <a:ea typeface="Hiragino Kaku Gothic Pro W6" charset="-128"/>
                <a:cs typeface="Hiragino Kaku Gothic Pro W6" charset="-128"/>
              </a:rPr>
              <a:t>近い</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smtClean="0">
                <a:latin typeface="Hiragino Kaku Gothic Pro W6" charset="-128"/>
                <a:ea typeface="Hiragino Kaku Gothic Pro W6" charset="-128"/>
                <a:cs typeface="Hiragino Kaku Gothic Pro W6" charset="-128"/>
              </a:rPr>
              <a:t>情報</a:t>
            </a:r>
            <a:r>
              <a:rPr lang="ja-JP" altLang="en-US" sz="2800" b="1">
                <a:latin typeface="Hiragino Kaku Gothic Pro W6" charset="-128"/>
                <a:ea typeface="Hiragino Kaku Gothic Pro W6" charset="-128"/>
                <a:cs typeface="Hiragino Kaku Gothic Pro W6" charset="-128"/>
              </a:rPr>
              <a:t>を出せるようになる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smtClean="0">
                <a:latin typeface="Hiragino Kaku Gothic Pro W6" charset="-128"/>
                <a:ea typeface="Hiragino Kaku Gothic Pro W6" charset="-128"/>
                <a:cs typeface="Hiragino Kaku Gothic Pro W6" charset="-128"/>
              </a:rPr>
              <a:t>経営層</a:t>
            </a:r>
            <a:r>
              <a:rPr lang="ja-JP" altLang="en-US" sz="2800" b="1">
                <a:latin typeface="Hiragino Kaku Gothic Pro W6" charset="-128"/>
                <a:ea typeface="Hiragino Kaku Gothic Pro W6" charset="-128"/>
                <a:cs typeface="Hiragino Kaku Gothic Pro W6" charset="-128"/>
              </a:rPr>
              <a:t>には、</a:t>
            </a:r>
            <a:r>
              <a:rPr lang="ja-JP" altLang="en-US" sz="2800" b="1">
                <a:solidFill>
                  <a:srgbClr val="0000FF"/>
                </a:solidFill>
                <a:latin typeface="Hiragino Kaku Gothic Pro W6" charset="-128"/>
                <a:ea typeface="Hiragino Kaku Gothic Pro W6" charset="-128"/>
                <a:cs typeface="Hiragino Kaku Gothic Pro W6" charset="-128"/>
              </a:rPr>
              <a:t>生産管理の話が通じやすい</a:t>
            </a:r>
            <a:r>
              <a:rPr lang="ja-JP" altLang="en-US" sz="2800" b="1">
                <a:latin typeface="Hiragino Kaku Gothic Pro W6" charset="-128"/>
                <a:ea typeface="Hiragino Kaku Gothic Pro W6" charset="-128"/>
                <a:cs typeface="Hiragino Kaku Gothic Pro W6" charset="-128"/>
              </a:rPr>
              <a:t>ので、結果として協力を得て施策を進めやすくなる</a:t>
            </a:r>
            <a:r>
              <a:rPr lang="ja-JP" altLang="en-US" sz="2800" b="1" smtClean="0">
                <a:latin typeface="Hiragino Kaku Gothic Pro W6" charset="-128"/>
                <a:ea typeface="Hiragino Kaku Gothic Pro W6" charset="-128"/>
                <a:cs typeface="Hiragino Kaku Gothic Pro W6" charset="-128"/>
              </a:rPr>
              <a:t>。</a:t>
            </a:r>
            <a:endParaRPr lang="ja-JP" altLang="en-US" sz="2800" b="1">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64" y="3510071"/>
            <a:ext cx="3879272" cy="2585929"/>
          </a:xfrm>
          <a:prstGeom prst="rect">
            <a:avLst/>
          </a:prstGeom>
        </p:spPr>
      </p:pic>
      <p:sp>
        <p:nvSpPr>
          <p:cNvPr id="7" name="コンテンツ プレースホルダー 8"/>
          <p:cNvSpPr txBox="1">
            <a:spLocks/>
          </p:cNvSpPr>
          <p:nvPr/>
        </p:nvSpPr>
        <p:spPr>
          <a:xfrm>
            <a:off x="6511636"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177894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メトリクスの取得・活用手順</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47</a:t>
            </a:fld>
            <a:endParaRPr kumimoji="1" lang="ja-JP" altLang="en-US"/>
          </a:p>
        </p:txBody>
      </p:sp>
      <p:sp>
        <p:nvSpPr>
          <p:cNvPr id="9" name="コンテンツ プレースホルダー 8"/>
          <p:cNvSpPr>
            <a:spLocks noGrp="1"/>
          </p:cNvSpPr>
          <p:nvPr>
            <p:ph idx="1"/>
          </p:nvPr>
        </p:nvSpPr>
        <p:spPr>
          <a:noFill/>
          <a:ln>
            <a:noFill/>
          </a:ln>
        </p:spPr>
        <p:txBody>
          <a:bodyPr>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メトリクスを</a:t>
            </a:r>
            <a:r>
              <a:rPr lang="ja-JP" altLang="en-US" sz="2800" b="1" dirty="0" smtClean="0">
                <a:solidFill>
                  <a:srgbClr val="0000FF"/>
                </a:solidFill>
                <a:latin typeface="Hiragino Kaku Gothic Pro W6" charset="-128"/>
                <a:ea typeface="Hiragino Kaku Gothic Pro W6" charset="-128"/>
                <a:cs typeface="Hiragino Kaku Gothic Pro W6" charset="-128"/>
              </a:rPr>
              <a:t>仕込む</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368300" indent="-368300">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dirty="0" smtClean="0">
                <a:solidFill>
                  <a:srgbClr val="0000FF"/>
                </a:solidFill>
                <a:latin typeface="Hiragino Kaku Gothic Pro W6" charset="-128"/>
                <a:ea typeface="Hiragino Kaku Gothic Pro W6" charset="-128"/>
                <a:cs typeface="Hiragino Kaku Gothic Pro W6" charset="-128"/>
              </a:rPr>
              <a:t>数値</a:t>
            </a:r>
            <a:r>
              <a:rPr lang="ja-JP" altLang="en-US" sz="2800" b="1" dirty="0">
                <a:solidFill>
                  <a:srgbClr val="0000FF"/>
                </a:solidFill>
                <a:latin typeface="Hiragino Kaku Gothic Pro W6" charset="-128"/>
                <a:ea typeface="Hiragino Kaku Gothic Pro W6" charset="-128"/>
                <a:cs typeface="Hiragino Kaku Gothic Pro W6" charset="-128"/>
              </a:rPr>
              <a:t>の変化</a:t>
            </a:r>
            <a:r>
              <a:rPr lang="ja-JP" altLang="en-US" sz="2800" b="1" dirty="0">
                <a:latin typeface="Hiragino Kaku Gothic Pro W6" charset="-128"/>
                <a:ea typeface="Hiragino Kaku Gothic Pro W6" charset="-128"/>
                <a:cs typeface="Hiragino Kaku Gothic Pro W6" charset="-128"/>
              </a:rPr>
              <a:t>から、問題を見つける</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メトリクスをもとに、</a:t>
            </a:r>
            <a:r>
              <a:rPr lang="ja-JP" altLang="en-US" sz="2800" b="1" dirty="0" smtClean="0">
                <a:solidFill>
                  <a:srgbClr val="0000FF"/>
                </a:solidFill>
                <a:latin typeface="Hiragino Kaku Gothic Pro W6" charset="-128"/>
                <a:ea typeface="Hiragino Kaku Gothic Pro W6" charset="-128"/>
                <a:cs typeface="Hiragino Kaku Gothic Pro W6" charset="-128"/>
              </a:rPr>
              <a:t>アクション</a:t>
            </a:r>
            <a:r>
              <a:rPr lang="ja-JP" altLang="en-US" sz="2800" b="1" dirty="0">
                <a:solidFill>
                  <a:srgbClr val="0000FF"/>
                </a:solidFill>
                <a:latin typeface="Hiragino Kaku Gothic Pro W6" charset="-128"/>
                <a:ea typeface="Hiragino Kaku Gothic Pro W6" charset="-128"/>
                <a:cs typeface="Hiragino Kaku Gothic Pro W6" charset="-128"/>
              </a:rPr>
              <a:t>を取る</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アクションを取った後</a:t>
            </a:r>
            <a:r>
              <a:rPr lang="ja-JP" altLang="en-US" sz="2800" b="1" dirty="0">
                <a:latin typeface="Hiragino Kaku Gothic Pro W6" charset="-128"/>
                <a:ea typeface="Hiragino Kaku Gothic Pro W6" charset="-128"/>
                <a:cs typeface="Hiragino Kaku Gothic Pro W6" charset="-128"/>
              </a:rPr>
              <a:t>の</a:t>
            </a:r>
            <a:r>
              <a:rPr lang="ja-JP" altLang="en-US" sz="2800" b="1" dirty="0">
                <a:solidFill>
                  <a:srgbClr val="0000FF"/>
                </a:solidFill>
                <a:latin typeface="Hiragino Kaku Gothic Pro W6" charset="-128"/>
                <a:ea typeface="Hiragino Kaku Gothic Pro W6" charset="-128"/>
                <a:cs typeface="Hiragino Kaku Gothic Pro W6" charset="-128"/>
              </a:rPr>
              <a:t>数値の変化</a:t>
            </a:r>
            <a:r>
              <a:rPr lang="ja-JP" altLang="en-US" sz="2800" b="1" dirty="0">
                <a:latin typeface="Hiragino Kaku Gothic Pro W6" charset="-128"/>
                <a:ea typeface="Hiragino Kaku Gothic Pro W6" charset="-128"/>
                <a:cs typeface="Hiragino Kaku Gothic Pro W6" charset="-128"/>
              </a:rPr>
              <a:t>を見る</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上記を</a:t>
            </a:r>
            <a:r>
              <a:rPr lang="ja-JP" altLang="en-US" sz="2800" b="1" dirty="0" smtClean="0">
                <a:solidFill>
                  <a:srgbClr val="0000FF"/>
                </a:solidFill>
                <a:latin typeface="Hiragino Kaku Gothic Pro W6" charset="-128"/>
                <a:ea typeface="Hiragino Kaku Gothic Pro W6" charset="-128"/>
                <a:cs typeface="Hiragino Kaku Gothic Pro W6" charset="-128"/>
              </a:rPr>
              <a:t>繰り返す</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p:txBody>
      </p:sp>
      <p:sp>
        <p:nvSpPr>
          <p:cNvPr id="6" name="コンテンツ プレースホルダー 8"/>
          <p:cNvSpPr txBox="1">
            <a:spLocks/>
          </p:cNvSpPr>
          <p:nvPr/>
        </p:nvSpPr>
        <p:spPr>
          <a:xfrm>
            <a:off x="5845216" y="5793875"/>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161" y="4217599"/>
            <a:ext cx="2543055" cy="1936276"/>
          </a:xfrm>
          <a:prstGeom prst="rect">
            <a:avLst/>
          </a:prstGeom>
        </p:spPr>
      </p:pic>
    </p:spTree>
    <p:extLst>
      <p:ext uri="{BB962C8B-B14F-4D97-AF65-F5344CB8AC3E}">
        <p14:creationId xmlns:p14="http://schemas.microsoft.com/office/powerpoint/2010/main" val="214597510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b="1" dirty="0">
                <a:latin typeface="Hiragino Kaku Gothic Pro W6" charset="-128"/>
                <a:ea typeface="Hiragino Kaku Gothic Pro W6" charset="-128"/>
                <a:cs typeface="Hiragino Kaku Gothic Pro W6" charset="-128"/>
              </a:rPr>
              <a:t>2. </a:t>
            </a:r>
            <a:r>
              <a:rPr lang="ja-JP" altLang="en-US" sz="7200" b="1">
                <a:latin typeface="Hiragino Kaku Gothic Pro W6" charset="-128"/>
                <a:ea typeface="Hiragino Kaku Gothic Pro W6" charset="-128"/>
                <a:cs typeface="Hiragino Kaku Gothic Pro W6" charset="-128"/>
              </a:rPr>
              <a:t>プロダクト開発</a:t>
            </a:r>
            <a:r>
              <a:rPr lang="ja-JP" altLang="en-US" sz="7200" b="1" smtClean="0">
                <a:latin typeface="Hiragino Kaku Gothic Pro W6" charset="-128"/>
                <a:ea typeface="Hiragino Kaku Gothic Pro W6" charset="-128"/>
                <a:cs typeface="Hiragino Kaku Gothic Pro W6" charset="-128"/>
              </a:rPr>
              <a:t>の</a:t>
            </a:r>
            <a:r>
              <a:rPr lang="en-US" altLang="ja-JP" sz="7200" b="1" dirty="0" smtClean="0">
                <a:latin typeface="Hiragino Kaku Gothic Pro W6" charset="-128"/>
                <a:ea typeface="Hiragino Kaku Gothic Pro W6" charset="-128"/>
                <a:cs typeface="Hiragino Kaku Gothic Pro W6" charset="-128"/>
              </a:rPr>
              <a:t/>
            </a:r>
            <a:br>
              <a:rPr lang="en-US" altLang="ja-JP" sz="7200" b="1" dirty="0" smtClean="0">
                <a:latin typeface="Hiragino Kaku Gothic Pro W6" charset="-128"/>
                <a:ea typeface="Hiragino Kaku Gothic Pro W6" charset="-128"/>
                <a:cs typeface="Hiragino Kaku Gothic Pro W6" charset="-128"/>
              </a:rPr>
            </a:br>
            <a:r>
              <a:rPr lang="ja-JP" altLang="en-US" sz="7200" b="1" smtClean="0">
                <a:latin typeface="Hiragino Kaku Gothic Pro W6" charset="-128"/>
                <a:ea typeface="Hiragino Kaku Gothic Pro W6" charset="-128"/>
                <a:cs typeface="Hiragino Kaku Gothic Pro W6" charset="-128"/>
              </a:rPr>
              <a:t>現場</a:t>
            </a:r>
            <a:r>
              <a:rPr lang="ja-JP" altLang="en-US" sz="7200" b="1">
                <a:latin typeface="Hiragino Kaku Gothic Pro W6" charset="-128"/>
                <a:ea typeface="Hiragino Kaku Gothic Pro W6" charset="-128"/>
                <a:cs typeface="Hiragino Kaku Gothic Pro W6" charset="-128"/>
              </a:rPr>
              <a:t>で必要</a:t>
            </a:r>
            <a:r>
              <a:rPr lang="ja-JP" altLang="en-US" sz="7200" b="1" smtClean="0">
                <a:latin typeface="Hiragino Kaku Gothic Pro W6" charset="-128"/>
                <a:ea typeface="Hiragino Kaku Gothic Pro W6" charset="-128"/>
                <a:cs typeface="Hiragino Kaku Gothic Pro W6" charset="-128"/>
              </a:rPr>
              <a:t>な</a:t>
            </a:r>
            <a:r>
              <a:rPr lang="en-US" altLang="ja-JP" sz="7200" b="1" dirty="0" smtClean="0">
                <a:latin typeface="Hiragino Kaku Gothic Pro W6" charset="-128"/>
                <a:ea typeface="Hiragino Kaku Gothic Pro W6" charset="-128"/>
                <a:cs typeface="Hiragino Kaku Gothic Pro W6" charset="-128"/>
              </a:rPr>
              <a:t/>
            </a:r>
            <a:br>
              <a:rPr lang="en-US" altLang="ja-JP" sz="7200" b="1" dirty="0" smtClean="0">
                <a:latin typeface="Hiragino Kaku Gothic Pro W6" charset="-128"/>
                <a:ea typeface="Hiragino Kaku Gothic Pro W6" charset="-128"/>
                <a:cs typeface="Hiragino Kaku Gothic Pro W6" charset="-128"/>
              </a:rPr>
            </a:br>
            <a:r>
              <a:rPr lang="ja-JP" altLang="en-US" sz="7200" b="1" smtClean="0">
                <a:latin typeface="Hiragino Kaku Gothic Pro W6" charset="-128"/>
                <a:ea typeface="Hiragino Kaku Gothic Pro W6" charset="-128"/>
                <a:cs typeface="Hiragino Kaku Gothic Pro W6" charset="-128"/>
              </a:rPr>
              <a:t>メトリクス</a:t>
            </a:r>
            <a:endParaRPr kumimoji="1" lang="ja-JP" altLang="en-US" sz="7200"/>
          </a:p>
        </p:txBody>
      </p:sp>
    </p:spTree>
    <p:extLst>
      <p:ext uri="{BB962C8B-B14F-4D97-AF65-F5344CB8AC3E}">
        <p14:creationId xmlns:p14="http://schemas.microsoft.com/office/powerpoint/2010/main" val="63380046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この章のポイント</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49</a:t>
            </a:fld>
            <a:endParaRPr kumimoji="1" lang="ja-JP" altLang="en-US"/>
          </a:p>
        </p:txBody>
      </p:sp>
      <p:sp>
        <p:nvSpPr>
          <p:cNvPr id="9" name="コンテンツ プレースホルダー 8"/>
          <p:cNvSpPr>
            <a:spLocks noGrp="1"/>
          </p:cNvSpPr>
          <p:nvPr>
            <p:ph idx="1"/>
          </p:nvPr>
        </p:nvSpPr>
        <p:spPr>
          <a:xfrm>
            <a:off x="628650" y="1712850"/>
            <a:ext cx="7886700" cy="4406901"/>
          </a:xfrm>
          <a:noFill/>
          <a:ln>
            <a:noFill/>
          </a:ln>
        </p:spPr>
        <p:txBody>
          <a:bodyPr anchor="ctr" anchorCtr="0">
            <a:noAutofit/>
          </a:bodyPr>
          <a:lstStyle/>
          <a:p>
            <a:pPr marL="857250" indent="-857250">
              <a:buFont typeface="Arial" charset="0"/>
              <a:buChar char="•"/>
            </a:pPr>
            <a:r>
              <a:rPr lang="en-US" altLang="ja-JP" sz="6000" b="1" dirty="0">
                <a:solidFill>
                  <a:srgbClr val="FF0000"/>
                </a:solidFill>
                <a:latin typeface="Hiragino Kaku Gothic Pro W6" charset="-128"/>
                <a:ea typeface="Hiragino Kaku Gothic Pro W6" charset="-128"/>
                <a:cs typeface="Hiragino Kaku Gothic Pro W6" charset="-128"/>
              </a:rPr>
              <a:t>PO</a:t>
            </a:r>
            <a:r>
              <a:rPr lang="ja-JP" altLang="en-US" sz="6000" b="1">
                <a:latin typeface="Hiragino Kaku Gothic Pro W6" charset="-128"/>
                <a:ea typeface="Hiragino Kaku Gothic Pro W6" charset="-128"/>
                <a:cs typeface="Hiragino Kaku Gothic Pro W6" charset="-128"/>
              </a:rPr>
              <a:t>に</a:t>
            </a:r>
            <a:r>
              <a:rPr lang="ja-JP" altLang="en-US" sz="6000" b="1" smtClean="0">
                <a:latin typeface="Hiragino Kaku Gothic Pro W6" charset="-128"/>
                <a:ea typeface="Hiragino Kaku Gothic Pro W6" charset="-128"/>
                <a:cs typeface="Hiragino Kaku Gothic Pro W6" charset="-128"/>
              </a:rPr>
              <a:t>とって必要な</a:t>
            </a:r>
            <a:r>
              <a:rPr lang="en-US" altLang="ja-JP" sz="6000" b="1" dirty="0" smtClean="0">
                <a:latin typeface="Hiragino Kaku Gothic Pro W6" charset="-128"/>
                <a:ea typeface="Hiragino Kaku Gothic Pro W6" charset="-128"/>
                <a:cs typeface="Hiragino Kaku Gothic Pro W6" charset="-128"/>
              </a:rPr>
              <a:t/>
            </a:r>
            <a:br>
              <a:rPr lang="en-US" altLang="ja-JP" sz="6000" b="1" dirty="0" smtClean="0">
                <a:latin typeface="Hiragino Kaku Gothic Pro W6" charset="-128"/>
                <a:ea typeface="Hiragino Kaku Gothic Pro W6" charset="-128"/>
                <a:cs typeface="Hiragino Kaku Gothic Pro W6" charset="-128"/>
              </a:rPr>
            </a:br>
            <a:r>
              <a:rPr lang="ja-JP" altLang="en-US" sz="6000" b="1" smtClean="0">
                <a:latin typeface="Hiragino Kaku Gothic Pro W6" charset="-128"/>
                <a:ea typeface="Hiragino Kaku Gothic Pro W6" charset="-128"/>
                <a:cs typeface="Hiragino Kaku Gothic Pro W6" charset="-128"/>
              </a:rPr>
              <a:t>メトリクス</a:t>
            </a:r>
            <a:endParaRPr lang="ja-JP" altLang="en-US" sz="6000" b="1">
              <a:solidFill>
                <a:schemeClr val="tx2"/>
              </a:solidFill>
              <a:latin typeface="Hiragino Kaku Gothic Pro W6" charset="-128"/>
              <a:ea typeface="Hiragino Kaku Gothic Pro W6" charset="-128"/>
              <a:cs typeface="Hiragino Kaku Gothic Pro W6" charset="-128"/>
            </a:endParaRPr>
          </a:p>
          <a:p>
            <a:pPr marL="857250" indent="-857250">
              <a:buFont typeface="Arial" charset="0"/>
              <a:buChar char="•"/>
            </a:pPr>
            <a:r>
              <a:rPr lang="en-US" altLang="ja-JP" sz="6000" b="1" dirty="0">
                <a:solidFill>
                  <a:srgbClr val="FF0000"/>
                </a:solidFill>
                <a:latin typeface="Hiragino Kaku Gothic Pro W6" charset="-128"/>
                <a:ea typeface="Hiragino Kaku Gothic Pro W6" charset="-128"/>
                <a:cs typeface="Hiragino Kaku Gothic Pro W6" charset="-128"/>
              </a:rPr>
              <a:t>SM</a:t>
            </a:r>
            <a:r>
              <a:rPr lang="ja-JP" altLang="en-US" sz="6000" b="1" smtClean="0">
                <a:solidFill>
                  <a:srgbClr val="FF0000"/>
                </a:solidFill>
                <a:latin typeface="Hiragino Kaku Gothic Pro W6" charset="-128"/>
                <a:ea typeface="Hiragino Kaku Gothic Pro W6" charset="-128"/>
                <a:cs typeface="Hiragino Kaku Gothic Pro W6" charset="-128"/>
              </a:rPr>
              <a:t>・開発チーム</a:t>
            </a:r>
            <a:r>
              <a:rPr lang="ja-JP" altLang="en-US" sz="6000" b="1" smtClean="0">
                <a:latin typeface="Hiragino Kaku Gothic Pro W6" charset="-128"/>
                <a:ea typeface="Hiragino Kaku Gothic Pro W6" charset="-128"/>
                <a:cs typeface="Hiragino Kaku Gothic Pro W6" charset="-128"/>
              </a:rPr>
              <a:t>に</a:t>
            </a:r>
            <a:r>
              <a:rPr lang="en-US" altLang="ja-JP" sz="6000" b="1" dirty="0" smtClean="0">
                <a:latin typeface="Hiragino Kaku Gothic Pro W6" charset="-128"/>
                <a:ea typeface="Hiragino Kaku Gothic Pro W6" charset="-128"/>
                <a:cs typeface="Hiragino Kaku Gothic Pro W6" charset="-128"/>
              </a:rPr>
              <a:t/>
            </a:r>
            <a:br>
              <a:rPr lang="en-US" altLang="ja-JP" sz="6000" b="1" dirty="0" smtClean="0">
                <a:latin typeface="Hiragino Kaku Gothic Pro W6" charset="-128"/>
                <a:ea typeface="Hiragino Kaku Gothic Pro W6" charset="-128"/>
                <a:cs typeface="Hiragino Kaku Gothic Pro W6" charset="-128"/>
              </a:rPr>
            </a:br>
            <a:r>
              <a:rPr lang="ja-JP" altLang="en-US" sz="6000" b="1" smtClean="0">
                <a:latin typeface="Hiragino Kaku Gothic Pro W6" charset="-128"/>
                <a:ea typeface="Hiragino Kaku Gothic Pro W6" charset="-128"/>
                <a:cs typeface="Hiragino Kaku Gothic Pro W6" charset="-128"/>
              </a:rPr>
              <a:t>とって</a:t>
            </a:r>
            <a:r>
              <a:rPr lang="ja-JP" altLang="en-US" sz="6000" b="1">
                <a:latin typeface="Hiragino Kaku Gothic Pro W6" charset="-128"/>
                <a:ea typeface="Hiragino Kaku Gothic Pro W6" charset="-128"/>
                <a:cs typeface="Hiragino Kaku Gothic Pro W6" charset="-128"/>
              </a:rPr>
              <a:t>必要</a:t>
            </a:r>
            <a:r>
              <a:rPr lang="ja-JP" altLang="en-US" sz="6000" b="1" smtClean="0">
                <a:latin typeface="Hiragino Kaku Gothic Pro W6" charset="-128"/>
                <a:ea typeface="Hiragino Kaku Gothic Pro W6" charset="-128"/>
                <a:cs typeface="Hiragino Kaku Gothic Pro W6" charset="-128"/>
              </a:rPr>
              <a:t>な</a:t>
            </a:r>
            <a:r>
              <a:rPr lang="en-US" altLang="ja-JP" sz="6000" b="1" dirty="0" smtClean="0">
                <a:latin typeface="Hiragino Kaku Gothic Pro W6" charset="-128"/>
                <a:ea typeface="Hiragino Kaku Gothic Pro W6" charset="-128"/>
                <a:cs typeface="Hiragino Kaku Gothic Pro W6" charset="-128"/>
              </a:rPr>
              <a:t/>
            </a:r>
            <a:br>
              <a:rPr lang="en-US" altLang="ja-JP" sz="6000" b="1" dirty="0" smtClean="0">
                <a:latin typeface="Hiragino Kaku Gothic Pro W6" charset="-128"/>
                <a:ea typeface="Hiragino Kaku Gothic Pro W6" charset="-128"/>
                <a:cs typeface="Hiragino Kaku Gothic Pro W6" charset="-128"/>
              </a:rPr>
            </a:br>
            <a:r>
              <a:rPr lang="ja-JP" altLang="en-US" sz="6000" b="1" smtClean="0">
                <a:latin typeface="Hiragino Kaku Gothic Pro W6" charset="-128"/>
                <a:ea typeface="Hiragino Kaku Gothic Pro W6" charset="-128"/>
                <a:cs typeface="Hiragino Kaku Gothic Pro W6" charset="-128"/>
              </a:rPr>
              <a:t>メトリクス</a:t>
            </a:r>
            <a:endParaRPr lang="en-US" altLang="ja-JP" sz="6000" b="1" dirty="0" smtClean="0">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4346254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b="1" dirty="0" smtClean="0">
                <a:latin typeface="Hiragino Kaku Gothic Pro W6" charset="-128"/>
                <a:ea typeface="Hiragino Kaku Gothic Pro W6" charset="-128"/>
                <a:cs typeface="Hiragino Kaku Gothic Pro W6" charset="-128"/>
              </a:rPr>
              <a:t>自己紹介</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a:t>
            </a:fld>
            <a:endParaRPr kumimoji="1" lang="ja-JP" altLang="en-US"/>
          </a:p>
        </p:txBody>
      </p:sp>
      <p:sp>
        <p:nvSpPr>
          <p:cNvPr id="7" name="タイトル 2"/>
          <p:cNvSpPr txBox="1">
            <a:spLocks/>
          </p:cNvSpPr>
          <p:nvPr/>
        </p:nvSpPr>
        <p:spPr>
          <a:xfrm>
            <a:off x="3920923" y="1683362"/>
            <a:ext cx="4606036" cy="3060000"/>
          </a:xfrm>
          <a:prstGeom prst="rect">
            <a:avLst/>
          </a:prstGeom>
          <a:noFill/>
          <a:ln>
            <a:noFill/>
          </a:ln>
        </p:spPr>
        <p:txBody>
          <a:bodyPr anchor="t"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285750">
              <a:spcBef>
                <a:spcPct val="20000"/>
              </a:spcBef>
              <a:buClr>
                <a:srgbClr val="FFFFFF"/>
              </a:buClr>
              <a:defRPr/>
            </a:pPr>
            <a:r>
              <a:rPr lang="ja-JP" altLang="en-US" kern="0" dirty="0">
                <a:solidFill>
                  <a:srgbClr val="00B050"/>
                </a:solidFill>
                <a:latin typeface="Hiragino Kaku Gothic Pro W6" charset="-128"/>
                <a:ea typeface="Hiragino Kaku Gothic Pro W6" charset="-128"/>
                <a:cs typeface="Hiragino Kaku Gothic Pro W6" charset="-128"/>
              </a:rPr>
              <a:t>伊藤　宏幸（</a:t>
            </a:r>
            <a:r>
              <a:rPr lang="en-US" altLang="ja-JP" kern="0" dirty="0">
                <a:solidFill>
                  <a:srgbClr val="00B050"/>
                </a:solidFill>
                <a:latin typeface="Hiragino Kaku Gothic Pro W6" charset="-128"/>
                <a:ea typeface="Hiragino Kaku Gothic Pro W6" charset="-128"/>
                <a:cs typeface="Hiragino Kaku Gothic Pro W6" charset="-128"/>
              </a:rPr>
              <a:t>The Hiro</a:t>
            </a:r>
            <a:r>
              <a:rPr lang="ja-JP" altLang="en-US" kern="0" dirty="0">
                <a:solidFill>
                  <a:srgbClr val="00B050"/>
                </a:solidFill>
                <a:latin typeface="Hiragino Kaku Gothic Pro W6" charset="-128"/>
                <a:ea typeface="Hiragino Kaku Gothic Pro W6" charset="-128"/>
                <a:cs typeface="Hiragino Kaku Gothic Pro W6" charset="-128"/>
              </a:rPr>
              <a:t>）</a:t>
            </a:r>
            <a:endParaRPr lang="en-US" altLang="ja-JP" kern="0" dirty="0">
              <a:solidFill>
                <a:srgbClr val="00B050"/>
              </a:solidFill>
              <a:latin typeface="Hiragino Kaku Gothic Pro W6" charset="-128"/>
              <a:ea typeface="Hiragino Kaku Gothic Pro W6" charset="-128"/>
              <a:cs typeface="Hiragino Kaku Gothic Pro W6" charset="-128"/>
            </a:endParaRPr>
          </a:p>
          <a:p>
            <a:pPr algn="l" defTabSz="285750">
              <a:spcBef>
                <a:spcPct val="20000"/>
              </a:spcBef>
              <a:buClr>
                <a:srgbClr val="FFFFFF"/>
              </a:buClr>
              <a:defRPr/>
            </a:pPr>
            <a:r>
              <a:rPr lang="en-US" altLang="ja-JP" kern="0" dirty="0">
                <a:solidFill>
                  <a:schemeClr val="accent6"/>
                </a:solidFill>
                <a:latin typeface="Hiragino Kaku Gothic Pro W6" charset="-128"/>
                <a:ea typeface="Hiragino Kaku Gothic Pro W6" charset="-128"/>
                <a:cs typeface="Hiragino Kaku Gothic Pro W6" charset="-128"/>
                <a:hlinkClick r:id="rId3"/>
              </a:rPr>
              <a:t>@hageyahhoo</a:t>
            </a:r>
            <a:endParaRPr lang="en-US" altLang="ja-JP" kern="0" dirty="0">
              <a:solidFill>
                <a:schemeClr val="accent6"/>
              </a:solidFill>
              <a:latin typeface="Hiragino Kaku Gothic Pro W6" charset="-128"/>
              <a:ea typeface="Hiragino Kaku Gothic Pro W6" charset="-128"/>
              <a:cs typeface="Hiragino Kaku Gothic Pro W6" charset="-128"/>
            </a:endParaRPr>
          </a:p>
          <a:p>
            <a:pPr marL="457200" indent="-457200" algn="l" defTabSz="285750">
              <a:spcBef>
                <a:spcPct val="20000"/>
              </a:spcBef>
              <a:buFont typeface="Arial" charset="0"/>
              <a:buChar char="•"/>
              <a:defRPr/>
            </a:pPr>
            <a:r>
              <a:rPr lang="en-US" altLang="ja-JP" kern="0" dirty="0" smtClean="0">
                <a:solidFill>
                  <a:schemeClr val="tx1"/>
                </a:solidFill>
                <a:latin typeface="Hiragino Kaku Gothic Pro W6" charset="-128"/>
                <a:ea typeface="Hiragino Kaku Gothic Pro W6" charset="-128"/>
                <a:cs typeface="Hiragino Kaku Gothic Pro W6" charset="-128"/>
              </a:rPr>
              <a:t>Agile Coach</a:t>
            </a:r>
            <a:endParaRPr lang="ja-JP" altLang="en-US" kern="0" dirty="0" smtClean="0">
              <a:solidFill>
                <a:schemeClr val="tx1"/>
              </a:solidFill>
              <a:latin typeface="Hiragino Kaku Gothic Pro W6" charset="-128"/>
              <a:ea typeface="Hiragino Kaku Gothic Pro W6" charset="-128"/>
              <a:cs typeface="Hiragino Kaku Gothic Pro W6" charset="-128"/>
            </a:endParaRPr>
          </a:p>
          <a:p>
            <a:pPr marL="457200" indent="-457200" algn="l" defTabSz="285750">
              <a:spcBef>
                <a:spcPct val="20000"/>
              </a:spcBef>
              <a:buFont typeface="Arial" charset="0"/>
              <a:buChar char="•"/>
              <a:defRPr/>
            </a:pPr>
            <a:r>
              <a:rPr lang="en-US" altLang="ja-JP" kern="0" dirty="0" smtClean="0">
                <a:solidFill>
                  <a:schemeClr val="tx1"/>
                </a:solidFill>
                <a:latin typeface="Hiragino Kaku Gothic Pro W6" charset="-128"/>
                <a:ea typeface="Hiragino Kaku Gothic Pro W6" charset="-128"/>
                <a:cs typeface="Hiragino Kaku Gothic Pro W6" charset="-128"/>
              </a:rPr>
              <a:t>Software Engineer in Test (SET)</a:t>
            </a:r>
          </a:p>
        </p:txBody>
      </p:sp>
      <p:pic>
        <p:nvPicPr>
          <p:cNvPr id="9" name="Picture 2" descr="C:\Users\hiroyuki.a.ito\Pictures\Scrum\CSM_se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762"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3" descr="C:\Users\hiroyuki.a.ito\Pictures\Scrum\CSPO_se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146"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4" descr="C:\Users\hiroyuki.a.ito\Pictures\Scrum\CSP_se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5954" y="4591186"/>
            <a:ext cx="1832092" cy="18320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2" descr="C:\Users\hiroyuki.a.ito\Pictures\profile\TheHir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169" y="1680260"/>
            <a:ext cx="3109169" cy="310916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3298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プロダクトオーナーの定義</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50</a:t>
            </a:fld>
            <a:endParaRPr kumimoji="1" lang="ja-JP" altLang="en-US"/>
          </a:p>
        </p:txBody>
      </p:sp>
      <p:sp>
        <p:nvSpPr>
          <p:cNvPr id="9" name="コンテンツ プレースホルダー 8"/>
          <p:cNvSpPr>
            <a:spLocks noGrp="1"/>
          </p:cNvSpPr>
          <p:nvPr>
            <p:ph idx="1"/>
          </p:nvPr>
        </p:nvSpPr>
        <p:spPr>
          <a:xfrm>
            <a:off x="628650" y="1689099"/>
            <a:ext cx="7886700" cy="3686901"/>
          </a:xfrm>
          <a:noFill/>
          <a:ln>
            <a:noFill/>
          </a:ln>
        </p:spPr>
        <p:txBody>
          <a:bodyPr anchor="ctr" anchorCtr="0">
            <a:noAutofit/>
          </a:bodyPr>
          <a:lstStyle/>
          <a:p>
            <a:pPr algn="ctr"/>
            <a:r>
              <a:rPr lang="ja-JP" altLang="en-US" sz="4800" b="1" smtClean="0">
                <a:latin typeface="Hiragino Kaku Gothic Pro W6" charset="-128"/>
                <a:ea typeface="Hiragino Kaku Gothic Pro W6" charset="-128"/>
                <a:cs typeface="Hiragino Kaku Gothic Pro W6" charset="-128"/>
              </a:rPr>
              <a:t>プロダクトオーナー</a:t>
            </a:r>
            <a:r>
              <a:rPr lang="ja-JP" altLang="en-US" sz="4800" b="1">
                <a:latin typeface="Hiragino Kaku Gothic Pro W6" charset="-128"/>
                <a:ea typeface="Hiragino Kaku Gothic Pro W6" charset="-128"/>
                <a:cs typeface="Hiragino Kaku Gothic Pro W6" charset="-128"/>
              </a:rPr>
              <a:t>は</a:t>
            </a:r>
            <a:r>
              <a:rPr lang="ja-JP" altLang="en-US" sz="4800" b="1"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smtClean="0">
                <a:solidFill>
                  <a:srgbClr val="0000FF"/>
                </a:solidFill>
                <a:latin typeface="Hiragino Kaku Gothic Pro W6" charset="-128"/>
                <a:ea typeface="Hiragino Kaku Gothic Pro W6" charset="-128"/>
                <a:cs typeface="Hiragino Kaku Gothic Pro W6" charset="-128"/>
              </a:rPr>
              <a:t>開発</a:t>
            </a:r>
            <a:r>
              <a:rPr lang="ja-JP" altLang="en-US" sz="4800" b="1">
                <a:solidFill>
                  <a:srgbClr val="0000FF"/>
                </a:solidFill>
                <a:latin typeface="Hiragino Kaku Gothic Pro W6" charset="-128"/>
                <a:ea typeface="Hiragino Kaku Gothic Pro W6" charset="-128"/>
                <a:cs typeface="Hiragino Kaku Gothic Pro W6" charset="-128"/>
              </a:rPr>
              <a:t>チームの作業</a:t>
            </a:r>
            <a:r>
              <a:rPr lang="ja-JP" altLang="en-US" sz="4800" b="1" smtClean="0">
                <a:solidFill>
                  <a:srgbClr val="0000FF"/>
                </a:solidFill>
                <a:latin typeface="Hiragino Kaku Gothic Pro W6" charset="-128"/>
                <a:ea typeface="Hiragino Kaku Gothic Pro W6" charset="-128"/>
                <a:cs typeface="Hiragino Kaku Gothic Pro W6" charset="-128"/>
              </a:rPr>
              <a:t>と</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800" b="1" smtClean="0">
                <a:solidFill>
                  <a:srgbClr val="0000FF"/>
                </a:solidFill>
                <a:latin typeface="Hiragino Kaku Gothic Pro W6" charset="-128"/>
                <a:ea typeface="Hiragino Kaku Gothic Pro W6" charset="-128"/>
                <a:cs typeface="Hiragino Kaku Gothic Pro W6" charset="-128"/>
              </a:rPr>
              <a:t>プロダクト</a:t>
            </a:r>
            <a:r>
              <a:rPr lang="ja-JP" altLang="en-US" sz="4800" b="1">
                <a:solidFill>
                  <a:srgbClr val="0000FF"/>
                </a:solidFill>
                <a:latin typeface="Hiragino Kaku Gothic Pro W6" charset="-128"/>
                <a:ea typeface="Hiragino Kaku Gothic Pro W6" charset="-128"/>
                <a:cs typeface="Hiragino Kaku Gothic Pro W6" charset="-128"/>
              </a:rPr>
              <a:t>の価値の</a:t>
            </a:r>
            <a:r>
              <a:rPr lang="ja-JP" altLang="en-US" sz="4800" b="1" smtClean="0">
                <a:solidFill>
                  <a:srgbClr val="0000FF"/>
                </a:solidFill>
                <a:latin typeface="Hiragino Kaku Gothic Pro W6" charset="-128"/>
                <a:ea typeface="Hiragino Kaku Gothic Pro W6" charset="-128"/>
                <a:cs typeface="Hiragino Kaku Gothic Pro W6" charset="-128"/>
              </a:rPr>
              <a:t>最大化</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800" b="1" smtClean="0">
                <a:latin typeface="Hiragino Kaku Gothic Pro W6" charset="-128"/>
                <a:ea typeface="Hiragino Kaku Gothic Pro W6" charset="-128"/>
                <a:cs typeface="Hiragino Kaku Gothic Pro W6" charset="-128"/>
              </a:rPr>
              <a:t>に</a:t>
            </a:r>
            <a:r>
              <a:rPr lang="ja-JP" altLang="en-US" sz="4800" b="1">
                <a:latin typeface="Hiragino Kaku Gothic Pro W6" charset="-128"/>
                <a:ea typeface="Hiragino Kaku Gothic Pro W6" charset="-128"/>
                <a:cs typeface="Hiragino Kaku Gothic Pro W6" charset="-128"/>
              </a:rPr>
              <a:t>責任を持つ</a:t>
            </a:r>
            <a:r>
              <a:rPr lang="ja-JP" altLang="en-US" sz="4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a:t>
            </a:r>
            <a:r>
              <a:rPr lang="ja-JP" altLang="en-US" sz="2800" b="1">
                <a:latin typeface="Hiragino Kaku Gothic Pro W6" charset="-128"/>
                <a:ea typeface="Hiragino Kaku Gothic Pro W6" charset="-128"/>
                <a:cs typeface="Hiragino Kaku Gothic Pro W6" charset="-128"/>
              </a:rPr>
              <a:t>スクラムガイド</a:t>
            </a:r>
            <a:r>
              <a:rPr lang="en-US" altLang="ja-JP" sz="2800" b="1" dirty="0" smtClean="0">
                <a:latin typeface="Hiragino Kaku Gothic Pro W6" charset="-128"/>
                <a:ea typeface="Hiragino Kaku Gothic Pro W6" charset="-128"/>
                <a:cs typeface="Hiragino Kaku Gothic Pro W6" charset="-128"/>
              </a:rPr>
              <a:t>』5</a:t>
            </a:r>
            <a:r>
              <a:rPr lang="ja-JP" altLang="en-US" sz="2800" b="1" smtClean="0">
                <a:latin typeface="Hiragino Kaku Gothic Pro W6" charset="-128"/>
                <a:ea typeface="Hiragino Kaku Gothic Pro W6" charset="-128"/>
                <a:cs typeface="Hiragino Kaku Gothic Pro W6" charset="-128"/>
              </a:rPr>
              <a:t>ページ）</a:t>
            </a:r>
            <a:endParaRPr lang="ja-JP" altLang="en-US" sz="2800" b="1">
              <a:solidFill>
                <a:schemeClr val="tx1"/>
              </a:solidFill>
              <a:latin typeface="Hiragino Kaku Gothic Pro W6" charset="-128"/>
              <a:ea typeface="Hiragino Kaku Gothic Pro W6" charset="-128"/>
              <a:cs typeface="Hiragino Kaku Gothic Pro W6" charset="-128"/>
            </a:endParaRPr>
          </a:p>
        </p:txBody>
      </p:sp>
      <p:sp>
        <p:nvSpPr>
          <p:cNvPr id="5" name="テキスト ボックス 4"/>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b="1" dirty="0">
                <a:solidFill>
                  <a:schemeClr val="bg1"/>
                </a:solidFill>
                <a:latin typeface="Hiragino Kaku Gothic Pro W6" charset="-128"/>
                <a:ea typeface="Hiragino Kaku Gothic Pro W6" charset="-128"/>
                <a:cs typeface="Hiragino Kaku Gothic Pro W6" charset="-128"/>
                <a:hlinkClick r:id="rId2"/>
              </a:rPr>
              <a:t>http://www.scrumguides.org/docs/scrumguide/v2016/2016-Scrum-Guide-Japanese.pdf</a:t>
            </a:r>
            <a:endParaRPr lang="ja-JP" altLang="en-US" sz="2000" b="1" dirty="0">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0158273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スクラムマスターの</a:t>
            </a:r>
            <a:r>
              <a:rPr lang="ja-JP" altLang="en-US" sz="4800" b="1">
                <a:latin typeface="Hiragino Kaku Gothic Pro W6" charset="-128"/>
                <a:ea typeface="Hiragino Kaku Gothic Pro W6" charset="-128"/>
                <a:cs typeface="Hiragino Kaku Gothic Pro W6" charset="-128"/>
              </a:rPr>
              <a:t>定義</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51</a:t>
            </a:fld>
            <a:endParaRPr kumimoji="1" lang="ja-JP" altLang="en-US"/>
          </a:p>
        </p:txBody>
      </p:sp>
      <p:sp>
        <p:nvSpPr>
          <p:cNvPr id="9" name="コンテンツ プレースホルダー 8"/>
          <p:cNvSpPr>
            <a:spLocks noGrp="1"/>
          </p:cNvSpPr>
          <p:nvPr>
            <p:ph idx="1"/>
          </p:nvPr>
        </p:nvSpPr>
        <p:spPr>
          <a:xfrm>
            <a:off x="628650" y="1689099"/>
            <a:ext cx="7886700" cy="3686901"/>
          </a:xfrm>
          <a:noFill/>
          <a:ln>
            <a:noFill/>
          </a:ln>
        </p:spPr>
        <p:txBody>
          <a:bodyPr anchor="ctr" anchorCtr="0">
            <a:noAutofit/>
          </a:bodyPr>
          <a:lstStyle/>
          <a:p>
            <a:pPr algn="ctr"/>
            <a:r>
              <a:rPr lang="ja-JP" altLang="en-US" sz="4800" b="1" dirty="0" smtClean="0">
                <a:latin typeface="Hiragino Kaku Gothic Pro W6" charset="-128"/>
                <a:ea typeface="Hiragino Kaku Gothic Pro W6" charset="-128"/>
                <a:cs typeface="Hiragino Kaku Gothic Pro W6" charset="-128"/>
              </a:rPr>
              <a:t>スクラムマスターは、</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solidFill>
                  <a:srgbClr val="0000FF"/>
                </a:solidFill>
                <a:latin typeface="Hiragino Kaku Gothic Pro W6" charset="-128"/>
                <a:ea typeface="Hiragino Kaku Gothic Pro W6" charset="-128"/>
                <a:cs typeface="Hiragino Kaku Gothic Pro W6" charset="-128"/>
              </a:rPr>
              <a:t>スクラムの理解と成立</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に</a:t>
            </a:r>
            <a:r>
              <a:rPr lang="ja-JP" altLang="en-US" sz="4800" b="1" dirty="0">
                <a:latin typeface="Hiragino Kaku Gothic Pro W6" charset="-128"/>
                <a:ea typeface="Hiragino Kaku Gothic Pro W6" charset="-128"/>
                <a:cs typeface="Hiragino Kaku Gothic Pro W6" charset="-128"/>
              </a:rPr>
              <a:t>責任を持つ</a:t>
            </a:r>
            <a:r>
              <a:rPr lang="ja-JP" altLang="en-US" sz="4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dirty="0"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a:t>
            </a:r>
            <a:r>
              <a:rPr lang="ja-JP" altLang="en-US" sz="2800" b="1" dirty="0">
                <a:latin typeface="Hiragino Kaku Gothic Pro W6" charset="-128"/>
                <a:ea typeface="Hiragino Kaku Gothic Pro W6" charset="-128"/>
                <a:cs typeface="Hiragino Kaku Gothic Pro W6" charset="-128"/>
              </a:rPr>
              <a:t>スクラムガイド</a:t>
            </a:r>
            <a:r>
              <a:rPr lang="en-US" altLang="ja-JP" sz="2800" b="1" dirty="0" smtClean="0">
                <a:latin typeface="Hiragino Kaku Gothic Pro W6" charset="-128"/>
                <a:ea typeface="Hiragino Kaku Gothic Pro W6" charset="-128"/>
                <a:cs typeface="Hiragino Kaku Gothic Pro W6" charset="-128"/>
              </a:rPr>
              <a:t>』6</a:t>
            </a:r>
            <a:r>
              <a:rPr lang="ja-JP" altLang="en-US" sz="2800" b="1" dirty="0" smtClean="0">
                <a:latin typeface="Hiragino Kaku Gothic Pro W6" charset="-128"/>
                <a:ea typeface="Hiragino Kaku Gothic Pro W6" charset="-128"/>
                <a:cs typeface="Hiragino Kaku Gothic Pro W6" charset="-128"/>
              </a:rPr>
              <a:t>ページ）</a:t>
            </a:r>
            <a:endParaRPr lang="ja-JP" altLang="en-US" sz="2800" b="1" dirty="0">
              <a:solidFill>
                <a:schemeClr val="tx1"/>
              </a:solidFill>
              <a:latin typeface="Hiragino Kaku Gothic Pro W6" charset="-128"/>
              <a:ea typeface="Hiragino Kaku Gothic Pro W6" charset="-128"/>
              <a:cs typeface="Hiragino Kaku Gothic Pro W6" charset="-128"/>
            </a:endParaRPr>
          </a:p>
        </p:txBody>
      </p:sp>
      <p:sp>
        <p:nvSpPr>
          <p:cNvPr id="5" name="テキスト ボックス 4"/>
          <p:cNvSpPr txBox="1"/>
          <p:nvPr/>
        </p:nvSpPr>
        <p:spPr>
          <a:xfrm>
            <a:off x="627750" y="5376000"/>
            <a:ext cx="7887600" cy="720000"/>
          </a:xfrm>
          <a:prstGeom prst="rect">
            <a:avLst/>
          </a:prstGeom>
          <a:noFill/>
          <a:ln>
            <a:noFill/>
          </a:ln>
          <a:effectLst/>
        </p:spPr>
        <p:txBody>
          <a:bodyPr wrap="square" rtlCol="0" anchor="ctr" anchorCtr="0">
            <a:noAutofit/>
          </a:bodyPr>
          <a:lstStyle/>
          <a:p>
            <a:pPr algn="ctr"/>
            <a:r>
              <a:rPr lang="en-US" altLang="ja-JP" sz="2000" b="1" dirty="0">
                <a:solidFill>
                  <a:schemeClr val="bg1"/>
                </a:solidFill>
                <a:latin typeface="Hiragino Kaku Gothic Pro W6" charset="-128"/>
                <a:ea typeface="Hiragino Kaku Gothic Pro W6" charset="-128"/>
                <a:cs typeface="Hiragino Kaku Gothic Pro W6" charset="-128"/>
                <a:hlinkClick r:id="rId2"/>
              </a:rPr>
              <a:t>http://www.scrumguides.org/docs/scrumguide/v2016/2016-Scrum-Guide-Japanese.pdf</a:t>
            </a:r>
            <a:endParaRPr lang="ja-JP" altLang="en-US" sz="2000" b="1" dirty="0">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1441808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メトリクスの種類</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52</a:t>
            </a:fld>
            <a:endParaRPr kumimoji="1" lang="ja-JP" altLang="en-US"/>
          </a:p>
        </p:txBody>
      </p:sp>
      <p:sp>
        <p:nvSpPr>
          <p:cNvPr id="9" name="コンテンツ プレースホルダー 8"/>
          <p:cNvSpPr>
            <a:spLocks noGrp="1"/>
          </p:cNvSpPr>
          <p:nvPr>
            <p:ph idx="1"/>
          </p:nvPr>
        </p:nvSpPr>
        <p:spPr>
          <a:xfrm>
            <a:off x="628650" y="1689099"/>
            <a:ext cx="7886700" cy="3686901"/>
          </a:xfrm>
          <a:noFill/>
          <a:ln>
            <a:noFill/>
          </a:ln>
        </p:spPr>
        <p:txBody>
          <a:bodyPr anchor="ctr" anchorCtr="0">
            <a:noAutofit/>
          </a:bodyPr>
          <a:lstStyle/>
          <a:p>
            <a:pPr marL="428625" indent="-428625" algn="ctr">
              <a:buFont typeface="Arial" charset="0"/>
              <a:buChar char="•"/>
            </a:pPr>
            <a:r>
              <a:rPr lang="ja-JP" altLang="en-US" sz="4800" b="1" smtClean="0">
                <a:solidFill>
                  <a:srgbClr val="0000FF"/>
                </a:solidFill>
                <a:latin typeface="Hiragino Kaku Gothic Pro W6" charset="-128"/>
                <a:ea typeface="Hiragino Kaku Gothic Pro W6" charset="-128"/>
                <a:cs typeface="Hiragino Kaku Gothic Pro W6" charset="-128"/>
              </a:rPr>
              <a:t>プロセスメトリクス</a:t>
            </a:r>
            <a:r>
              <a:rPr lang="en-US" altLang="ja-JP" sz="4800" b="1" dirty="0" smtClean="0">
                <a:solidFill>
                  <a:srgbClr val="0000FF"/>
                </a:solidFill>
                <a:latin typeface="Hiragino Kaku Gothic Pro W6" charset="-128"/>
                <a:ea typeface="Hiragino Kaku Gothic Pro W6" charset="-128"/>
                <a:cs typeface="Hiragino Kaku Gothic Pro W6" charset="-128"/>
              </a:rPr>
              <a:t>		</a:t>
            </a:r>
          </a:p>
          <a:p>
            <a:pPr marL="428625" indent="-428625" algn="ctr">
              <a:buFont typeface="Arial" charset="0"/>
              <a:buChar char="•"/>
            </a:pP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marL="428625" indent="-428625" algn="ctr">
              <a:buFont typeface="Arial" charset="0"/>
              <a:buChar char="•"/>
            </a:pPr>
            <a:r>
              <a:rPr lang="ja-JP" altLang="en-US" sz="4800" b="1" smtClean="0">
                <a:solidFill>
                  <a:srgbClr val="0000FF"/>
                </a:solidFill>
                <a:latin typeface="Hiragino Kaku Gothic Pro W6" charset="-128"/>
                <a:ea typeface="Hiragino Kaku Gothic Pro W6" charset="-128"/>
                <a:cs typeface="Hiragino Kaku Gothic Pro W6" charset="-128"/>
              </a:rPr>
              <a:t>プロダクトメトリクス</a:t>
            </a:r>
            <a:r>
              <a:rPr lang="en-US" altLang="ja-JP" sz="4800" b="1" dirty="0" smtClean="0">
                <a:solidFill>
                  <a:srgbClr val="0000FF"/>
                </a:solidFill>
                <a:latin typeface="Hiragino Kaku Gothic Pro W6" charset="-128"/>
                <a:ea typeface="Hiragino Kaku Gothic Pro W6" charset="-128"/>
                <a:cs typeface="Hiragino Kaku Gothic Pro W6" charset="-128"/>
              </a:rPr>
              <a:t>	</a:t>
            </a:r>
          </a:p>
        </p:txBody>
      </p:sp>
      <p:sp>
        <p:nvSpPr>
          <p:cNvPr id="6"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200" b="1" smtClean="0">
                <a:solidFill>
                  <a:schemeClr val="tx1"/>
                </a:solidFill>
                <a:latin typeface="Hiragino Kaku Gothic Pro W6" charset="-128"/>
                <a:ea typeface="Hiragino Kaku Gothic Pro W6" charset="-128"/>
                <a:cs typeface="Hiragino Kaku Gothic Pro W6" charset="-128"/>
              </a:rPr>
              <a:t>野中</a:t>
            </a:r>
            <a:r>
              <a:rPr lang="en-US" altLang="ja-JP" sz="1200" b="1" dirty="0" smtClean="0">
                <a:solidFill>
                  <a:schemeClr val="tx1"/>
                </a:solidFill>
                <a:latin typeface="Hiragino Kaku Gothic Pro W6" charset="-128"/>
                <a:ea typeface="Hiragino Kaku Gothic Pro W6" charset="-128"/>
                <a:cs typeface="Hiragino Kaku Gothic Pro W6" charset="-128"/>
              </a:rPr>
              <a:t>『</a:t>
            </a:r>
            <a:r>
              <a:rPr lang="ja-JP" altLang="en-US" sz="1200" b="1" smtClean="0">
                <a:solidFill>
                  <a:schemeClr val="tx1"/>
                </a:solidFill>
                <a:latin typeface="Hiragino Kaku Gothic Pro W6" charset="-128"/>
                <a:ea typeface="Hiragino Kaku Gothic Pro W6" charset="-128"/>
                <a:cs typeface="Hiragino Kaku Gothic Pro W6" charset="-128"/>
              </a:rPr>
              <a:t>「精密に誤るよりも、漠然と正しくありたい」ためのソフトウェアメトリクス活用法</a:t>
            </a:r>
            <a:r>
              <a:rPr lang="en-US" altLang="ja-JP" sz="1200" b="1" dirty="0" smtClean="0">
                <a:solidFill>
                  <a:schemeClr val="tx1"/>
                </a:solidFill>
                <a:latin typeface="Hiragino Kaku Gothic Pro W6" charset="-128"/>
                <a:ea typeface="Hiragino Kaku Gothic Pro W6" charset="-128"/>
                <a:cs typeface="Hiragino Kaku Gothic Pro W6" charset="-128"/>
              </a:rPr>
              <a:t>』SQiP2016</a:t>
            </a:r>
            <a:endParaRPr lang="en-US" altLang="ja-JP" sz="1200" b="1"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7572101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プロセスメトリクス</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53</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000" b="1" dirty="0" smtClean="0">
                <a:solidFill>
                  <a:srgbClr val="0000FF"/>
                </a:solidFill>
                <a:latin typeface="Hiragino Kaku Gothic Pro W6" charset="-128"/>
                <a:ea typeface="Hiragino Kaku Gothic Pro W6" charset="-128"/>
                <a:cs typeface="Hiragino Kaku Gothic Pro W6" charset="-128"/>
              </a:rPr>
              <a:t>開発</a:t>
            </a:r>
            <a:r>
              <a:rPr lang="ja-JP" altLang="en-US" sz="4000" b="1" dirty="0">
                <a:solidFill>
                  <a:srgbClr val="0000FF"/>
                </a:solidFill>
                <a:latin typeface="Hiragino Kaku Gothic Pro W6" charset="-128"/>
                <a:ea typeface="Hiragino Kaku Gothic Pro W6" charset="-128"/>
                <a:cs typeface="Hiragino Kaku Gothic Pro W6" charset="-128"/>
              </a:rPr>
              <a:t>作業などのプロセス</a:t>
            </a:r>
            <a:r>
              <a:rPr lang="ja-JP" altLang="en-US" sz="4000" b="1" dirty="0" smtClean="0">
                <a:solidFill>
                  <a:srgbClr val="0000FF"/>
                </a:solidFill>
                <a:latin typeface="Hiragino Kaku Gothic Pro W6" charset="-128"/>
                <a:ea typeface="Hiragino Kaku Gothic Pro W6" charset="-128"/>
                <a:cs typeface="Hiragino Kaku Gothic Pro W6" charset="-128"/>
              </a:rPr>
              <a:t>から</a:t>
            </a:r>
            <a:endParaRPr lang="en-US" altLang="ja-JP" sz="40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000" b="1" dirty="0" smtClean="0">
                <a:solidFill>
                  <a:srgbClr val="0000FF"/>
                </a:solidFill>
                <a:latin typeface="Hiragino Kaku Gothic Pro W6" charset="-128"/>
                <a:ea typeface="Hiragino Kaku Gothic Pro W6" charset="-128"/>
                <a:cs typeface="Hiragino Kaku Gothic Pro W6" charset="-128"/>
              </a:rPr>
              <a:t>取得</a:t>
            </a:r>
            <a:r>
              <a:rPr lang="ja-JP" altLang="en-US" sz="4000" b="1" dirty="0">
                <a:solidFill>
                  <a:srgbClr val="0000FF"/>
                </a:solidFill>
                <a:latin typeface="Hiragino Kaku Gothic Pro W6" charset="-128"/>
                <a:ea typeface="Hiragino Kaku Gothic Pro W6" charset="-128"/>
                <a:cs typeface="Hiragino Kaku Gothic Pro W6" charset="-128"/>
              </a:rPr>
              <a:t>する</a:t>
            </a:r>
            <a:r>
              <a:rPr lang="ja-JP" altLang="en-US" sz="4000" b="1" dirty="0" smtClean="0">
                <a:solidFill>
                  <a:srgbClr val="0000FF"/>
                </a:solidFill>
                <a:latin typeface="Hiragino Kaku Gothic Pro W6" charset="-128"/>
                <a:ea typeface="Hiragino Kaku Gothic Pro W6" charset="-128"/>
                <a:cs typeface="Hiragino Kaku Gothic Pro W6" charset="-128"/>
              </a:rPr>
              <a:t>メトリクス</a:t>
            </a:r>
            <a:endParaRPr lang="en-US" altLang="ja-JP" sz="4000" b="1" dirty="0" smtClean="0">
              <a:solidFill>
                <a:srgbClr val="0000FF"/>
              </a:solidFill>
              <a:latin typeface="Hiragino Kaku Gothic Pro W6" charset="-128"/>
              <a:ea typeface="Hiragino Kaku Gothic Pro W6" charset="-128"/>
              <a:cs typeface="Hiragino Kaku Gothic Pro W6" charset="-128"/>
            </a:endParaRPr>
          </a:p>
          <a:p>
            <a:endParaRPr lang="ja-JP" altLang="en-US" sz="2800" b="1" dirty="0">
              <a:latin typeface="Hiragino Kaku Gothic Pro W6" charset="-128"/>
              <a:ea typeface="Hiragino Kaku Gothic Pro W6" charset="-128"/>
              <a:cs typeface="Hiragino Kaku Gothic Pro W6" charset="-128"/>
            </a:endParaRPr>
          </a:p>
          <a:p>
            <a:r>
              <a:rPr lang="en-US" altLang="ja-JP" sz="2800" b="1" dirty="0" smtClean="0">
                <a:latin typeface="Hiragino Kaku Gothic Pro W6" charset="-128"/>
                <a:ea typeface="Hiragino Kaku Gothic Pro W6" charset="-128"/>
                <a:cs typeface="Hiragino Kaku Gothic Pro W6" charset="-128"/>
              </a:rPr>
              <a:t>【</a:t>
            </a:r>
            <a:r>
              <a:rPr lang="ja-JP" altLang="en-US" sz="2800" b="1" dirty="0" smtClean="0">
                <a:latin typeface="Hiragino Kaku Gothic Pro W6" charset="-128"/>
                <a:ea typeface="Hiragino Kaku Gothic Pro W6" charset="-128"/>
                <a:cs typeface="Hiragino Kaku Gothic Pro W6" charset="-128"/>
              </a:rPr>
              <a:t>具体的</a:t>
            </a:r>
            <a:r>
              <a:rPr lang="ja-JP" altLang="en-US" sz="2800" b="1" dirty="0">
                <a:latin typeface="Hiragino Kaku Gothic Pro W6" charset="-128"/>
                <a:ea typeface="Hiragino Kaku Gothic Pro W6" charset="-128"/>
                <a:cs typeface="Hiragino Kaku Gothic Pro W6" charset="-128"/>
              </a:rPr>
              <a:t>な計測</a:t>
            </a:r>
            <a:r>
              <a:rPr lang="ja-JP" altLang="en-US" sz="2800" b="1" dirty="0" smtClean="0">
                <a:latin typeface="Hiragino Kaku Gothic Pro W6" charset="-128"/>
                <a:ea typeface="Hiragino Kaku Gothic Pro W6" charset="-128"/>
                <a:cs typeface="Hiragino Kaku Gothic Pro W6" charset="-128"/>
              </a:rPr>
              <a:t>対象</a:t>
            </a:r>
            <a:r>
              <a:rPr lang="en-US" altLang="ja-JP"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時間</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工数</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イベント</a:t>
            </a:r>
            <a:r>
              <a:rPr lang="ja-JP" altLang="en-US" sz="2800" b="1" dirty="0">
                <a:latin typeface="Hiragino Kaku Gothic Pro W6" charset="-128"/>
                <a:ea typeface="Hiragino Kaku Gothic Pro W6" charset="-128"/>
                <a:cs typeface="Hiragino Kaku Gothic Pro W6" charset="-128"/>
              </a:rPr>
              <a:t>（開発中のバグ発見数など</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2359783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プロダクトメトリクス</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54</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000" b="1" dirty="0" smtClean="0">
                <a:solidFill>
                  <a:srgbClr val="0000FF"/>
                </a:solidFill>
                <a:latin typeface="Hiragino Kaku Gothic Pro W6" charset="-128"/>
                <a:ea typeface="Hiragino Kaku Gothic Pro W6" charset="-128"/>
                <a:cs typeface="Hiragino Kaku Gothic Pro W6" charset="-128"/>
              </a:rPr>
              <a:t>プロダクト</a:t>
            </a:r>
            <a:r>
              <a:rPr lang="ja-JP" altLang="en-US" sz="4000" b="1" dirty="0">
                <a:solidFill>
                  <a:srgbClr val="0000FF"/>
                </a:solidFill>
                <a:latin typeface="Hiragino Kaku Gothic Pro W6" charset="-128"/>
                <a:ea typeface="Hiragino Kaku Gothic Pro W6" charset="-128"/>
                <a:cs typeface="Hiragino Kaku Gothic Pro W6" charset="-128"/>
              </a:rPr>
              <a:t>そのもの</a:t>
            </a:r>
            <a:r>
              <a:rPr lang="ja-JP" altLang="en-US" sz="4000" b="1" dirty="0" smtClean="0">
                <a:solidFill>
                  <a:srgbClr val="0000FF"/>
                </a:solidFill>
                <a:latin typeface="Hiragino Kaku Gothic Pro W6" charset="-128"/>
                <a:ea typeface="Hiragino Kaku Gothic Pro W6" charset="-128"/>
                <a:cs typeface="Hiragino Kaku Gothic Pro W6" charset="-128"/>
              </a:rPr>
              <a:t>から</a:t>
            </a:r>
            <a:endParaRPr lang="en-US" altLang="ja-JP" sz="40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000" b="1" dirty="0" smtClean="0">
                <a:solidFill>
                  <a:srgbClr val="0000FF"/>
                </a:solidFill>
                <a:latin typeface="Hiragino Kaku Gothic Pro W6" charset="-128"/>
                <a:ea typeface="Hiragino Kaku Gothic Pro W6" charset="-128"/>
                <a:cs typeface="Hiragino Kaku Gothic Pro W6" charset="-128"/>
              </a:rPr>
              <a:t>取得</a:t>
            </a:r>
            <a:r>
              <a:rPr lang="ja-JP" altLang="en-US" sz="4000" b="1" dirty="0">
                <a:solidFill>
                  <a:srgbClr val="0000FF"/>
                </a:solidFill>
                <a:latin typeface="Hiragino Kaku Gothic Pro W6" charset="-128"/>
                <a:ea typeface="Hiragino Kaku Gothic Pro W6" charset="-128"/>
                <a:cs typeface="Hiragino Kaku Gothic Pro W6" charset="-128"/>
              </a:rPr>
              <a:t>する</a:t>
            </a:r>
            <a:r>
              <a:rPr lang="ja-JP" altLang="en-US" sz="4000" b="1" dirty="0" smtClean="0">
                <a:solidFill>
                  <a:srgbClr val="0000FF"/>
                </a:solidFill>
                <a:latin typeface="Hiragino Kaku Gothic Pro W6" charset="-128"/>
                <a:ea typeface="Hiragino Kaku Gothic Pro W6" charset="-128"/>
                <a:cs typeface="Hiragino Kaku Gothic Pro W6" charset="-128"/>
              </a:rPr>
              <a:t>メトリクス</a:t>
            </a:r>
            <a:endParaRPr lang="ja-JP" altLang="en-US" sz="4000" b="1" dirty="0">
              <a:solidFill>
                <a:srgbClr val="0000FF"/>
              </a:solidFill>
              <a:latin typeface="Hiragino Kaku Gothic Pro W6" charset="-128"/>
              <a:ea typeface="Hiragino Kaku Gothic Pro W6" charset="-128"/>
              <a:cs typeface="Hiragino Kaku Gothic Pro W6" charset="-128"/>
            </a:endParaRPr>
          </a:p>
          <a:p>
            <a:endParaRPr lang="en-US" altLang="ja-JP" sz="2800" b="1" dirty="0" smtClean="0">
              <a:latin typeface="Hiragino Kaku Gothic Pro W6" charset="-128"/>
              <a:ea typeface="Hiragino Kaku Gothic Pro W6" charset="-128"/>
              <a:cs typeface="Hiragino Kaku Gothic Pro W6" charset="-128"/>
            </a:endParaRPr>
          </a:p>
          <a:p>
            <a:r>
              <a:rPr lang="en-US" altLang="ja-JP" sz="2800" b="1" dirty="0" smtClean="0">
                <a:latin typeface="Hiragino Kaku Gothic Pro W6" charset="-128"/>
                <a:ea typeface="Hiragino Kaku Gothic Pro W6" charset="-128"/>
                <a:cs typeface="Hiragino Kaku Gothic Pro W6" charset="-128"/>
              </a:rPr>
              <a:t>【</a:t>
            </a:r>
            <a:r>
              <a:rPr lang="ja-JP" altLang="en-US" sz="2800" b="1" dirty="0" smtClean="0">
                <a:latin typeface="Hiragino Kaku Gothic Pro W6" charset="-128"/>
                <a:ea typeface="Hiragino Kaku Gothic Pro W6" charset="-128"/>
                <a:cs typeface="Hiragino Kaku Gothic Pro W6" charset="-128"/>
              </a:rPr>
              <a:t>具体例</a:t>
            </a:r>
            <a:r>
              <a:rPr lang="en-US" altLang="ja-JP" sz="2800" b="1" dirty="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a:t>
            </a:r>
            <a:r>
              <a:rPr lang="ja-JP" altLang="en-US" sz="2800" b="1" dirty="0">
                <a:latin typeface="Hiragino Kaku Gothic Pro W6" charset="-128"/>
                <a:ea typeface="Hiragino Kaku Gothic Pro W6" charset="-128"/>
                <a:cs typeface="Hiragino Kaku Gothic Pro W6" charset="-128"/>
              </a:rPr>
              <a:t>の改修の</a:t>
            </a:r>
            <a:r>
              <a:rPr lang="ja-JP" altLang="en-US" sz="2800" b="1" dirty="0" smtClean="0">
                <a:latin typeface="Hiragino Kaku Gothic Pro W6" charset="-128"/>
                <a:ea typeface="Hiragino Kaku Gothic Pro W6" charset="-128"/>
                <a:cs typeface="Hiragino Kaku Gothic Pro W6" charset="-128"/>
              </a:rPr>
              <a:t>しやすさ</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a:t>
            </a:r>
            <a:r>
              <a:rPr lang="ja-JP" altLang="en-US" sz="2800" b="1" dirty="0">
                <a:latin typeface="Hiragino Kaku Gothic Pro W6" charset="-128"/>
                <a:ea typeface="Hiragino Kaku Gothic Pro W6" charset="-128"/>
                <a:cs typeface="Hiragino Kaku Gothic Pro W6" charset="-128"/>
              </a:rPr>
              <a:t>のバグの量（品質</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a:t>
            </a:r>
            <a:r>
              <a:rPr lang="ja-JP" altLang="en-US" sz="2800" b="1" dirty="0">
                <a:latin typeface="Hiragino Kaku Gothic Pro W6" charset="-128"/>
                <a:ea typeface="Hiragino Kaku Gothic Pro W6" charset="-128"/>
                <a:cs typeface="Hiragino Kaku Gothic Pro W6" charset="-128"/>
              </a:rPr>
              <a:t>が提供できる</a:t>
            </a:r>
            <a:r>
              <a:rPr lang="ja-JP" altLang="en-US" sz="2800" b="1" dirty="0" smtClean="0">
                <a:latin typeface="Hiragino Kaku Gothic Pro W6" charset="-128"/>
                <a:ea typeface="Hiragino Kaku Gothic Pro W6" charset="-128"/>
                <a:cs typeface="Hiragino Kaku Gothic Pro W6" charset="-128"/>
              </a:rPr>
              <a:t>「体験」</a:t>
            </a:r>
            <a:endParaRPr lang="ja-JP" altLang="en-US" sz="2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4787774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役割とメトリクスの相関</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55</a:t>
            </a:fld>
            <a:endParaRPr kumimoji="1" lang="ja-JP" altLang="en-US"/>
          </a:p>
        </p:txBody>
      </p:sp>
      <p:sp>
        <p:nvSpPr>
          <p:cNvPr id="9" name="コンテンツ プレースホルダー 8"/>
          <p:cNvSpPr>
            <a:spLocks noGrp="1"/>
          </p:cNvSpPr>
          <p:nvPr>
            <p:ph idx="1"/>
          </p:nvPr>
        </p:nvSpPr>
        <p:spPr>
          <a:xfrm>
            <a:off x="628650" y="1689099"/>
            <a:ext cx="7886700" cy="4406901"/>
          </a:xfrm>
          <a:noFill/>
          <a:ln>
            <a:noFill/>
          </a:ln>
        </p:spPr>
        <p:txBody>
          <a:bodyPr anchor="ctr" anchorCtr="0">
            <a:noAutofit/>
          </a:bodyPr>
          <a:lstStyle/>
          <a:p>
            <a:pPr marL="428625" indent="-428625">
              <a:buFont typeface="Arial" charset="0"/>
              <a:buChar char="•"/>
            </a:pPr>
            <a:r>
              <a:rPr lang="en-US" altLang="ja-JP" sz="4800" b="1" dirty="0" smtClean="0">
                <a:solidFill>
                  <a:srgbClr val="0000FF"/>
                </a:solidFill>
                <a:latin typeface="Hiragino Kaku Gothic Pro W6" charset="-128"/>
                <a:ea typeface="Hiragino Kaku Gothic Pro W6" charset="-128"/>
                <a:cs typeface="Hiragino Kaku Gothic Pro W6" charset="-128"/>
              </a:rPr>
              <a:t>PO</a:t>
            </a:r>
          </a:p>
          <a:p>
            <a:pPr marL="942962" lvl="1" indent="-428625">
              <a:buFont typeface="Arial" charset="0"/>
              <a:buChar char="•"/>
            </a:pPr>
            <a:r>
              <a:rPr lang="ja-JP" altLang="en-US" sz="4800" b="1" dirty="0" smtClean="0">
                <a:solidFill>
                  <a:schemeClr val="tx1"/>
                </a:solidFill>
                <a:latin typeface="Hiragino Kaku Gothic Pro W6" charset="-128"/>
                <a:ea typeface="Hiragino Kaku Gothic Pro W6" charset="-128"/>
                <a:cs typeface="Hiragino Kaku Gothic Pro W6" charset="-128"/>
              </a:rPr>
              <a:t>プロセスメトリクス</a:t>
            </a:r>
            <a:endParaRPr lang="en-US" altLang="ja-JP" sz="4800" b="1" dirty="0">
              <a:solidFill>
                <a:schemeClr val="tx1"/>
              </a:solidFill>
              <a:latin typeface="Hiragino Kaku Gothic Pro W6" charset="-128"/>
              <a:ea typeface="Hiragino Kaku Gothic Pro W6" charset="-128"/>
              <a:cs typeface="Hiragino Kaku Gothic Pro W6" charset="-128"/>
            </a:endParaRPr>
          </a:p>
          <a:p>
            <a:pPr marL="942962" lvl="1" indent="-428625">
              <a:buFont typeface="Arial" charset="0"/>
              <a:buChar char="•"/>
            </a:pPr>
            <a:r>
              <a:rPr lang="ja-JP" altLang="en-US" sz="4800" b="1" dirty="0">
                <a:solidFill>
                  <a:schemeClr val="tx1"/>
                </a:solidFill>
                <a:latin typeface="Hiragino Kaku Gothic Pro W6" charset="-128"/>
                <a:ea typeface="Hiragino Kaku Gothic Pro W6" charset="-128"/>
                <a:cs typeface="Hiragino Kaku Gothic Pro W6" charset="-128"/>
              </a:rPr>
              <a:t>プロダクトメトリクス</a:t>
            </a:r>
            <a:endParaRPr lang="en-US" altLang="ja-JP" sz="4800" b="1" dirty="0" smtClean="0">
              <a:solidFill>
                <a:schemeClr val="tx1"/>
              </a:solidFill>
              <a:latin typeface="Hiragino Kaku Gothic Pro W6" charset="-128"/>
              <a:ea typeface="Hiragino Kaku Gothic Pro W6" charset="-128"/>
              <a:cs typeface="Hiragino Kaku Gothic Pro W6" charset="-128"/>
            </a:endParaRPr>
          </a:p>
          <a:p>
            <a:pPr marL="428625" indent="-428625">
              <a:buFont typeface="Arial" charset="0"/>
              <a:buChar char="•"/>
            </a:pPr>
            <a:r>
              <a:rPr lang="en-US" altLang="ja-JP" sz="4800" b="1" dirty="0" smtClean="0">
                <a:solidFill>
                  <a:srgbClr val="0000FF"/>
                </a:solidFill>
                <a:latin typeface="Hiragino Kaku Gothic Pro W6" charset="-128"/>
                <a:ea typeface="Hiragino Kaku Gothic Pro W6" charset="-128"/>
                <a:cs typeface="Hiragino Kaku Gothic Pro W6" charset="-128"/>
              </a:rPr>
              <a:t>SM</a:t>
            </a:r>
            <a:r>
              <a:rPr lang="ja-JP" altLang="en-US" sz="4800" b="1" dirty="0" smtClean="0">
                <a:solidFill>
                  <a:srgbClr val="0000FF"/>
                </a:solidFill>
                <a:latin typeface="Hiragino Kaku Gothic Pro W6" charset="-128"/>
                <a:ea typeface="Hiragino Kaku Gothic Pro W6" charset="-128"/>
                <a:cs typeface="Hiragino Kaku Gothic Pro W6" charset="-128"/>
              </a:rPr>
              <a:t>・開発チーム</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marL="942962" lvl="1" indent="-428625">
              <a:buFont typeface="Arial" charset="0"/>
              <a:buChar char="•"/>
            </a:pPr>
            <a:r>
              <a:rPr lang="ja-JP" altLang="en-US" sz="4800" b="1" dirty="0" smtClean="0">
                <a:solidFill>
                  <a:schemeClr val="tx1"/>
                </a:solidFill>
                <a:latin typeface="Hiragino Kaku Gothic Pro W6" charset="-128"/>
                <a:ea typeface="Hiragino Kaku Gothic Pro W6" charset="-128"/>
                <a:cs typeface="Hiragino Kaku Gothic Pro W6" charset="-128"/>
              </a:rPr>
              <a:t>プロセスメトリクス</a:t>
            </a:r>
            <a:r>
              <a:rPr lang="en-US" altLang="ja-JP" sz="4800" b="1" dirty="0" smtClean="0">
                <a:solidFill>
                  <a:schemeClr val="tx1"/>
                </a:solidFill>
                <a:latin typeface="Hiragino Kaku Gothic Pro W6" charset="-128"/>
                <a:ea typeface="Hiragino Kaku Gothic Pro W6" charset="-128"/>
                <a:cs typeface="Hiragino Kaku Gothic Pro W6" charset="-128"/>
              </a:rPr>
              <a:t>	</a:t>
            </a:r>
          </a:p>
        </p:txBody>
      </p:sp>
    </p:spTree>
    <p:extLst>
      <p:ext uri="{BB962C8B-B14F-4D97-AF65-F5344CB8AC3E}">
        <p14:creationId xmlns:p14="http://schemas.microsoft.com/office/powerpoint/2010/main" val="5223040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56</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lvl="0" indent="-428625" algn="ctr" defTabSz="914400">
              <a:lnSpc>
                <a:spcPct val="100000"/>
              </a:lnSpc>
              <a:spcBef>
                <a:spcPts val="0"/>
              </a:spcBef>
            </a:pPr>
            <a:r>
              <a:rPr lang="ja-JP" altLang="en-US" sz="6000" b="1" dirty="0" smtClean="0">
                <a:solidFill>
                  <a:schemeClr val="tx2"/>
                </a:solidFill>
                <a:latin typeface="Hiragino Kaku Gothic Pro W6" charset="-128"/>
                <a:ea typeface="Hiragino Kaku Gothic Pro W6" charset="-128"/>
                <a:cs typeface="Hiragino Kaku Gothic Pro W6" charset="-128"/>
              </a:rPr>
              <a:t>ステークホルダー</a:t>
            </a:r>
            <a:endParaRPr lang="en-US" altLang="ja-JP" sz="6000" b="1" dirty="0" smtClean="0">
              <a:solidFill>
                <a:schemeClr val="tx2"/>
              </a:solidFill>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6000" b="1" dirty="0" smtClean="0">
                <a:solidFill>
                  <a:schemeClr val="tx2"/>
                </a:solidFill>
                <a:latin typeface="Hiragino Kaku Gothic Pro W6" charset="-128"/>
                <a:ea typeface="Hiragino Kaku Gothic Pro W6" charset="-128"/>
                <a:cs typeface="Hiragino Kaku Gothic Pro W6" charset="-128"/>
              </a:rPr>
              <a:t>マネジメントと</a:t>
            </a:r>
            <a:endParaRPr lang="en-US" altLang="ja-JP" sz="6000" b="1" dirty="0" smtClean="0">
              <a:solidFill>
                <a:schemeClr val="tx2"/>
              </a:solidFill>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6000" b="1" dirty="0" smtClean="0">
                <a:solidFill>
                  <a:schemeClr val="tx2"/>
                </a:solidFill>
                <a:latin typeface="Hiragino Kaku Gothic Pro W6" charset="-128"/>
                <a:ea typeface="Hiragino Kaku Gothic Pro W6" charset="-128"/>
                <a:cs typeface="Hiragino Kaku Gothic Pro W6" charset="-128"/>
              </a:rPr>
              <a:t>メトリクス</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さらに押えておきたいポイント</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85301764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a:latin typeface="Hiragino Kaku Gothic Pro W6" charset="-128"/>
                <a:ea typeface="Hiragino Kaku Gothic Pro W6" charset="-128"/>
                <a:cs typeface="Hiragino Kaku Gothic Pro W6" charset="-128"/>
              </a:rPr>
              <a:t>ステークホルダーをめぐる課題</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57</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必要</a:t>
            </a:r>
            <a:r>
              <a:rPr lang="ja-JP" altLang="en-US" sz="2800" b="1" dirty="0">
                <a:latin typeface="Hiragino Kaku Gothic Pro W6" charset="-128"/>
                <a:ea typeface="Hiragino Kaku Gothic Pro W6" charset="-128"/>
                <a:cs typeface="Hiragino Kaku Gothic Pro W6" charset="-128"/>
              </a:rPr>
              <a:t>な時</a:t>
            </a:r>
            <a:r>
              <a:rPr lang="ja-JP" altLang="en-US" sz="2800" b="1" dirty="0" smtClean="0">
                <a:latin typeface="Hiragino Kaku Gothic Pro W6" charset="-128"/>
                <a:ea typeface="Hiragino Kaku Gothic Pro W6" charset="-128"/>
                <a:cs typeface="Hiragino Kaku Gothic Pro W6" charset="-128"/>
              </a:rPr>
              <a:t>に、必要</a:t>
            </a:r>
            <a:r>
              <a:rPr lang="ja-JP" altLang="en-US" sz="2800" b="1" dirty="0">
                <a:latin typeface="Hiragino Kaku Gothic Pro W6" charset="-128"/>
                <a:ea typeface="Hiragino Kaku Gothic Pro W6" charset="-128"/>
                <a:cs typeface="Hiragino Kaku Gothic Pro W6" charset="-128"/>
              </a:rPr>
              <a:t>な意思決定が</a:t>
            </a:r>
            <a:r>
              <a:rPr lang="ja-JP" altLang="en-US" sz="2800" b="1" dirty="0" smtClean="0">
                <a:solidFill>
                  <a:srgbClr val="FF0000"/>
                </a:solidFill>
                <a:latin typeface="Hiragino Kaku Gothic Pro W6" charset="-128"/>
                <a:ea typeface="Hiragino Kaku Gothic Pro W6" charset="-128"/>
                <a:cs typeface="Hiragino Kaku Gothic Pro W6" charset="-128"/>
              </a:rPr>
              <a:t>得られない</a:t>
            </a:r>
            <a:endParaRPr lang="ja-JP" altLang="en-US" sz="2800" b="1" dirty="0">
              <a:solidFill>
                <a:srgbClr val="FF0000"/>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そもそも</a:t>
            </a:r>
            <a:r>
              <a:rPr lang="ja-JP" altLang="en-US" sz="2800" b="1" dirty="0">
                <a:latin typeface="Hiragino Kaku Gothic Pro W6" charset="-128"/>
                <a:ea typeface="Hiragino Kaku Gothic Pro W6" charset="-128"/>
                <a:cs typeface="Hiragino Kaku Gothic Pro W6" charset="-128"/>
              </a:rPr>
              <a:t>必要な時に</a:t>
            </a:r>
            <a:r>
              <a:rPr lang="ja-JP" altLang="en-US" sz="2800" b="1" dirty="0" smtClean="0">
                <a:solidFill>
                  <a:srgbClr val="FF0000"/>
                </a:solidFill>
                <a:latin typeface="Hiragino Kaku Gothic Pro W6" charset="-128"/>
                <a:ea typeface="Hiragino Kaku Gothic Pro W6" charset="-128"/>
                <a:cs typeface="Hiragino Kaku Gothic Pro W6" charset="-128"/>
              </a:rPr>
              <a:t>話せない</a:t>
            </a:r>
            <a:endParaRPr lang="ja-JP" altLang="en-US" sz="2800" b="1" dirty="0">
              <a:solidFill>
                <a:srgbClr val="FF0000"/>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a:t>
            </a:r>
            <a:r>
              <a:rPr lang="ja-JP" altLang="en-US" sz="2800" b="1" dirty="0">
                <a:latin typeface="Hiragino Kaku Gothic Pro W6" charset="-128"/>
                <a:ea typeface="Hiragino Kaku Gothic Pro W6" charset="-128"/>
                <a:cs typeface="Hiragino Kaku Gothic Pro W6" charset="-128"/>
              </a:rPr>
              <a:t>開発に</a:t>
            </a:r>
            <a:r>
              <a:rPr lang="ja-JP" altLang="en-US" sz="2800" b="1" dirty="0">
                <a:solidFill>
                  <a:srgbClr val="FF0000"/>
                </a:solidFill>
                <a:latin typeface="Hiragino Kaku Gothic Pro W6" charset="-128"/>
                <a:ea typeface="Hiragino Kaku Gothic Pro W6" charset="-128"/>
                <a:cs typeface="Hiragino Kaku Gothic Pro W6" charset="-128"/>
              </a:rPr>
              <a:t>協力して</a:t>
            </a:r>
            <a:r>
              <a:rPr lang="ja-JP" altLang="en-US" sz="2800" b="1" dirty="0" smtClean="0">
                <a:solidFill>
                  <a:srgbClr val="FF0000"/>
                </a:solidFill>
                <a:latin typeface="Hiragino Kaku Gothic Pro W6" charset="-128"/>
                <a:ea typeface="Hiragino Kaku Gothic Pro W6" charset="-128"/>
                <a:cs typeface="Hiragino Kaku Gothic Pro W6" charset="-128"/>
              </a:rPr>
              <a:t>くれない</a:t>
            </a:r>
            <a:endParaRPr lang="ja-JP" altLang="en-US" sz="2800" b="1" dirty="0">
              <a:solidFill>
                <a:srgbClr val="FF0000"/>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a:t>
            </a:r>
            <a:r>
              <a:rPr lang="ja-JP" altLang="en-US" sz="2800" b="1" dirty="0">
                <a:latin typeface="Hiragino Kaku Gothic Pro W6" charset="-128"/>
                <a:ea typeface="Hiragino Kaku Gothic Pro W6" charset="-128"/>
                <a:cs typeface="Hiragino Kaku Gothic Pro W6" charset="-128"/>
              </a:rPr>
              <a:t>開発に</a:t>
            </a:r>
            <a:r>
              <a:rPr lang="ja-JP" altLang="en-US" sz="2800" b="1" dirty="0">
                <a:solidFill>
                  <a:srgbClr val="FF0000"/>
                </a:solidFill>
                <a:latin typeface="Hiragino Kaku Gothic Pro W6" charset="-128"/>
                <a:ea typeface="Hiragino Kaku Gothic Pro W6" charset="-128"/>
                <a:cs typeface="Hiragino Kaku Gothic Pro W6" charset="-128"/>
              </a:rPr>
              <a:t>横槍を入れて</a:t>
            </a:r>
            <a:r>
              <a:rPr lang="ja-JP" altLang="en-US" sz="2800" b="1" dirty="0" smtClean="0">
                <a:solidFill>
                  <a:srgbClr val="FF0000"/>
                </a:solidFill>
                <a:latin typeface="Hiragino Kaku Gothic Pro W6" charset="-128"/>
                <a:ea typeface="Hiragino Kaku Gothic Pro W6" charset="-128"/>
                <a:cs typeface="Hiragino Kaku Gothic Pro W6" charset="-128"/>
              </a:rPr>
              <a:t>くる</a:t>
            </a:r>
            <a:endParaRPr lang="en-US" altLang="ja-JP" sz="2800" b="1" dirty="0" smtClean="0">
              <a:solidFill>
                <a:srgbClr val="FF0000"/>
              </a:solidFill>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263" y="3734766"/>
            <a:ext cx="3715474" cy="2476983"/>
          </a:xfrm>
          <a:prstGeom prst="rect">
            <a:avLst/>
          </a:prstGeom>
        </p:spPr>
      </p:pic>
      <p:sp>
        <p:nvSpPr>
          <p:cNvPr id="7" name="コンテンツ プレースホルダー 8"/>
          <p:cNvSpPr txBox="1">
            <a:spLocks/>
          </p:cNvSpPr>
          <p:nvPr/>
        </p:nvSpPr>
        <p:spPr>
          <a:xfrm>
            <a:off x="6435525" y="585175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58066366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58</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algn="ctr"/>
            <a:r>
              <a:rPr lang="ja-JP" altLang="en-US" sz="2800" b="1" dirty="0">
                <a:latin typeface="Hiragino Kaku Gothic Pro W6" charset="-128"/>
                <a:ea typeface="Hiragino Kaku Gothic Pro W6" charset="-128"/>
                <a:cs typeface="Hiragino Kaku Gothic Pro W6" charset="-128"/>
              </a:rPr>
              <a:t>プロダクト開発を成功させるためには、</a:t>
            </a:r>
            <a:endParaRPr lang="en-US" altLang="ja-JP" sz="2800" b="1" dirty="0">
              <a:latin typeface="Hiragino Kaku Gothic Pro W6" charset="-128"/>
              <a:ea typeface="Hiragino Kaku Gothic Pro W6" charset="-128"/>
              <a:cs typeface="Hiragino Kaku Gothic Pro W6" charset="-128"/>
            </a:endParaRPr>
          </a:p>
          <a:p>
            <a:pPr algn="ctr"/>
            <a:r>
              <a:rPr lang="ja-JP" altLang="en-US" sz="2800" b="1" dirty="0">
                <a:latin typeface="Hiragino Kaku Gothic Pro W6" charset="-128"/>
                <a:ea typeface="Hiragino Kaku Gothic Pro W6" charset="-128"/>
                <a:cs typeface="Hiragino Kaku Gothic Pro W6" charset="-128"/>
              </a:rPr>
              <a:t>ステークホルダーマネジメント</a:t>
            </a:r>
            <a:r>
              <a:rPr lang="ja-JP" altLang="en-US" sz="2800" b="1" dirty="0" smtClean="0">
                <a:latin typeface="Hiragino Kaku Gothic Pro W6" charset="-128"/>
                <a:ea typeface="Hiragino Kaku Gothic Pro W6" charset="-128"/>
                <a:cs typeface="Hiragino Kaku Gothic Pro W6" charset="-128"/>
              </a:rPr>
              <a:t>は</a:t>
            </a:r>
            <a:r>
              <a:rPr lang="ja-JP" altLang="en-US" sz="2800" b="1" dirty="0" smtClean="0">
                <a:solidFill>
                  <a:srgbClr val="0000FF"/>
                </a:solidFill>
                <a:latin typeface="Hiragino Kaku Gothic Pro W6" charset="-128"/>
                <a:ea typeface="Hiragino Kaku Gothic Pro W6" charset="-128"/>
                <a:cs typeface="Hiragino Kaku Gothic Pro W6" charset="-128"/>
              </a:rPr>
              <a:t>不可欠</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a:latin typeface="Hiragino Kaku Gothic Pro W6" charset="-128"/>
              <a:ea typeface="Hiragino Kaku Gothic Pro W6" charset="-128"/>
              <a:cs typeface="Hiragino Kaku Gothic Pro W6" charset="-128"/>
            </a:endParaRPr>
          </a:p>
          <a:p>
            <a:pPr algn="ctr"/>
            <a:r>
              <a:rPr lang="ja-JP" altLang="en-US" sz="2800" b="1" dirty="0" smtClean="0">
                <a:solidFill>
                  <a:srgbClr val="0000FF"/>
                </a:solidFill>
                <a:latin typeface="Hiragino Kaku Gothic Pro W6" charset="-128"/>
                <a:ea typeface="Hiragino Kaku Gothic Pro W6" charset="-128"/>
                <a:cs typeface="Hiragino Kaku Gothic Pro W6" charset="-128"/>
              </a:rPr>
              <a:t>そこ</a:t>
            </a:r>
            <a:r>
              <a:rPr lang="ja-JP" altLang="en-US" sz="2800" b="1" dirty="0">
                <a:solidFill>
                  <a:srgbClr val="0000FF"/>
                </a:solidFill>
                <a:latin typeface="Hiragino Kaku Gothic Pro W6" charset="-128"/>
                <a:ea typeface="Hiragino Kaku Gothic Pro W6" charset="-128"/>
                <a:cs typeface="Hiragino Kaku Gothic Pro W6" charset="-128"/>
              </a:rPr>
              <a:t>でメトリクスが役に立つ</a:t>
            </a:r>
            <a:r>
              <a:rPr lang="ja-JP" altLang="en-US" sz="2800" b="1" dirty="0" smtClean="0">
                <a:solidFill>
                  <a:srgbClr val="0000FF"/>
                </a:solidFill>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761408"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591" y="3176788"/>
            <a:ext cx="4378817" cy="2919211"/>
          </a:xfrm>
          <a:prstGeom prst="rect">
            <a:avLst/>
          </a:prstGeom>
        </p:spPr>
      </p:pic>
    </p:spTree>
    <p:extLst>
      <p:ext uri="{BB962C8B-B14F-4D97-AF65-F5344CB8AC3E}">
        <p14:creationId xmlns:p14="http://schemas.microsoft.com/office/powerpoint/2010/main" val="6580121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具体的な事例</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59</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algn="ctr"/>
            <a:r>
              <a:rPr lang="ja-JP" altLang="en-US" sz="4800" b="1" dirty="0" smtClean="0">
                <a:solidFill>
                  <a:srgbClr val="0000FF"/>
                </a:solidFill>
                <a:latin typeface="Hiragino Kaku Gothic Pro W6" charset="-128"/>
                <a:ea typeface="Hiragino Kaku Gothic Pro W6" charset="-128"/>
                <a:cs typeface="Hiragino Kaku Gothic Pro W6" charset="-128"/>
              </a:rPr>
              <a:t>スマホアプリの新規開発</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既存プロダクトで流用できるものがあった。</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テスト自動化は</a:t>
            </a:r>
            <a:r>
              <a:rPr lang="ja-JP" altLang="en-US" sz="2800" b="1" dirty="0" smtClean="0">
                <a:solidFill>
                  <a:srgbClr val="FF0000"/>
                </a:solidFill>
                <a:latin typeface="Hiragino Kaku Gothic Pro W6" charset="-128"/>
                <a:ea typeface="Hiragino Kaku Gothic Pro W6" charset="-128"/>
                <a:cs typeface="Hiragino Kaku Gothic Pro W6" charset="-128"/>
              </a:rPr>
              <a:t>実施していない</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CI/CD</a:t>
            </a:r>
            <a:r>
              <a:rPr lang="ja-JP" altLang="en-US" sz="2800" b="1" dirty="0" smtClean="0">
                <a:latin typeface="Hiragino Kaku Gothic Pro W6" charset="-128"/>
                <a:ea typeface="Hiragino Kaku Gothic Pro W6" charset="-128"/>
                <a:cs typeface="Hiragino Kaku Gothic Pro W6" charset="-128"/>
              </a:rPr>
              <a:t>も</a:t>
            </a:r>
            <a:r>
              <a:rPr lang="ja-JP" altLang="en-US" sz="2800" b="1" dirty="0" smtClean="0">
                <a:solidFill>
                  <a:srgbClr val="FF0000"/>
                </a:solidFill>
                <a:latin typeface="Hiragino Kaku Gothic Pro W6" charset="-128"/>
                <a:ea typeface="Hiragino Kaku Gothic Pro W6" charset="-128"/>
                <a:cs typeface="Hiragino Kaku Gothic Pro W6" charset="-128"/>
              </a:rPr>
              <a:t>実施していない</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プロダクト開発チームと、</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チーム外のステークホルダーとがバラバラで、</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solidFill>
                  <a:srgbClr val="FF0000"/>
                </a:solidFill>
                <a:latin typeface="Hiragino Kaku Gothic Pro W6" charset="-128"/>
                <a:ea typeface="Hiragino Kaku Gothic Pro W6" charset="-128"/>
                <a:cs typeface="Hiragino Kaku Gothic Pro W6" charset="-128"/>
              </a:rPr>
              <a:t>一体感がない</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549045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Agile2014</a:t>
            </a:r>
            <a:r>
              <a:rPr kumimoji="1" lang="ja-JP" altLang="en-US" dirty="0" smtClean="0"/>
              <a:t>に</a:t>
            </a:r>
            <a:r>
              <a:rPr kumimoji="1" lang="ja-JP" altLang="en-US" dirty="0" smtClean="0"/>
              <a:t>も</a:t>
            </a:r>
            <a:r>
              <a:rPr kumimoji="1" lang="ja-JP" altLang="en-US" dirty="0" smtClean="0"/>
              <a:t>登壇して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a:t>
            </a:fld>
            <a:endParaRPr kumimoji="1" lang="ja-JP" altLang="en-US"/>
          </a:p>
        </p:txBody>
      </p:sp>
      <p:pic>
        <p:nvPicPr>
          <p:cNvPr id="6" name="図 5" descr="登壇.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23" y="1161796"/>
            <a:ext cx="7895091" cy="4215823"/>
          </a:xfrm>
          <a:prstGeom prst="rect">
            <a:avLst/>
          </a:prstGeom>
        </p:spPr>
      </p:pic>
      <p:sp>
        <p:nvSpPr>
          <p:cNvPr id="5" name="コンテンツ プレースホルダー 8"/>
          <p:cNvSpPr>
            <a:spLocks noGrp="1"/>
          </p:cNvSpPr>
          <p:nvPr>
            <p:ph idx="1"/>
          </p:nvPr>
        </p:nvSpPr>
        <p:spPr>
          <a:xfrm>
            <a:off x="628650" y="5376000"/>
            <a:ext cx="7886700" cy="720000"/>
          </a:xfrm>
          <a:noFill/>
          <a:ln>
            <a:noFill/>
          </a:ln>
        </p:spPr>
        <p:txBody>
          <a:bodyPr anchor="ctr">
            <a:normAutofit/>
          </a:bodyPr>
          <a:lstStyle/>
          <a:p>
            <a:pPr algn="ctr"/>
            <a:r>
              <a:rPr kumimoji="1" lang="ja-JP" altLang="en-US" sz="3600" dirty="0" smtClean="0"/>
              <a:t>→　</a:t>
            </a:r>
            <a:r>
              <a:rPr kumimoji="1" lang="ja-JP" altLang="en-US" sz="3600" dirty="0" smtClean="0">
                <a:hlinkClick r:id="rId3"/>
              </a:rPr>
              <a:t>プレゼン資料</a:t>
            </a:r>
            <a:endParaRPr kumimoji="1" lang="en-US" altLang="ja-JP" sz="3600" dirty="0" smtClean="0"/>
          </a:p>
        </p:txBody>
      </p:sp>
    </p:spTree>
    <p:extLst>
      <p:ext uri="{BB962C8B-B14F-4D97-AF65-F5344CB8AC3E}">
        <p14:creationId xmlns:p14="http://schemas.microsoft.com/office/powerpoint/2010/main" val="36036458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アクション実施前</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60</a:t>
            </a:fld>
            <a:endParaRPr kumimoji="1" lang="ja-JP" altLang="en-US"/>
          </a:p>
        </p:txBody>
      </p:sp>
      <p:sp>
        <p:nvSpPr>
          <p:cNvPr id="6" name="コンテンツ プレースホルダー 8"/>
          <p:cNvSpPr txBox="1">
            <a:spLocks/>
          </p:cNvSpPr>
          <p:nvPr/>
        </p:nvSpPr>
        <p:spPr>
          <a:xfrm>
            <a:off x="2772000" y="1689099"/>
            <a:ext cx="3600000" cy="1800000"/>
          </a:xfrm>
          <a:prstGeom prst="rect">
            <a:avLst/>
          </a:prstGeom>
          <a:solidFill>
            <a:schemeClr val="bg1"/>
          </a:solidFill>
          <a:ln w="38100">
            <a:solidFill>
              <a:schemeClr val="tx1">
                <a:lumMod val="50000"/>
              </a:schemeClr>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4800" b="1" dirty="0" smtClean="0">
                <a:solidFill>
                  <a:srgbClr val="FF0000"/>
                </a:solidFill>
                <a:latin typeface="Hiragino Kaku Gothic Pro W6" charset="-128"/>
                <a:ea typeface="Hiragino Kaku Gothic Pro W6" charset="-128"/>
                <a:cs typeface="Hiragino Kaku Gothic Pro W6" charset="-128"/>
              </a:rPr>
              <a:t>13.5h/</a:t>
            </a:r>
            <a:r>
              <a:rPr lang="ja-JP" altLang="en-US" sz="4800" b="1" dirty="0" smtClean="0">
                <a:solidFill>
                  <a:srgbClr val="FF0000"/>
                </a:solidFill>
                <a:latin typeface="Hiragino Kaku Gothic Pro W6" charset="-128"/>
                <a:ea typeface="Hiragino Kaku Gothic Pro W6" charset="-128"/>
                <a:cs typeface="Hiragino Kaku Gothic Pro W6" charset="-128"/>
              </a:rPr>
              <a:t>週</a:t>
            </a:r>
            <a:endParaRPr lang="en-US" altLang="ja-JP" sz="4800" b="1" dirty="0" smtClean="0">
              <a:solidFill>
                <a:srgbClr val="FF0000"/>
              </a:solidFill>
              <a:latin typeface="Hiragino Kaku Gothic Pro W6" charset="-128"/>
              <a:ea typeface="Hiragino Kaku Gothic Pro W6" charset="-128"/>
              <a:cs typeface="Hiragino Kaku Gothic Pro W6" charset="-128"/>
            </a:endParaRPr>
          </a:p>
          <a:p>
            <a:pPr algn="ctr"/>
            <a:r>
              <a:rPr lang="ja-JP" altLang="en-US" sz="2800" dirty="0" smtClean="0">
                <a:solidFill>
                  <a:schemeClr val="tx1">
                    <a:lumMod val="50000"/>
                  </a:schemeClr>
                </a:solidFill>
                <a:latin typeface="Hiragino Kaku Gothic Pro W6" charset="-128"/>
                <a:ea typeface="Hiragino Kaku Gothic Pro W6" charset="-128"/>
                <a:cs typeface="Hiragino Kaku Gothic Pro W6" charset="-128"/>
              </a:rPr>
              <a:t>回帰テスト・設定</a:t>
            </a:r>
            <a:endParaRPr lang="en-US" altLang="ja-JP" sz="28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28650" y="3892549"/>
            <a:ext cx="2586038" cy="1800000"/>
          </a:xfrm>
          <a:prstGeom prst="rect">
            <a:avLst/>
          </a:prstGeom>
          <a:solidFill>
            <a:schemeClr val="accent5">
              <a:lumMod val="60000"/>
              <a:lumOff val="40000"/>
            </a:schemeClr>
          </a:solidFill>
          <a:ln w="38100">
            <a:solidFill>
              <a:schemeClr val="tx2"/>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r>
              <a:rPr lang="en-US" altLang="ja-JP" sz="3600" b="1" dirty="0" smtClean="0">
                <a:solidFill>
                  <a:schemeClr val="bg1"/>
                </a:solidFill>
                <a:latin typeface="Hiragino Kaku Gothic Pro W6" charset="-128"/>
                <a:ea typeface="Hiragino Kaku Gothic Pro W6" charset="-128"/>
                <a:cs typeface="Hiragino Kaku Gothic Pro W6" charset="-128"/>
              </a:rPr>
              <a:t>/</a:t>
            </a:r>
            <a:r>
              <a:rPr lang="ja-JP" altLang="en-US" sz="3600" b="1" dirty="0" smtClean="0">
                <a:solidFill>
                  <a:schemeClr val="bg1"/>
                </a:solidFill>
                <a:latin typeface="Hiragino Kaku Gothic Pro W6" charset="-128"/>
                <a:ea typeface="Hiragino Kaku Gothic Pro W6" charset="-128"/>
                <a:cs typeface="Hiragino Kaku Gothic Pro W6" charset="-128"/>
              </a:rPr>
              <a:t>週</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機能追加／修正頻度</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8" name="コンテンツ プレースホルダー 8"/>
          <p:cNvSpPr txBox="1">
            <a:spLocks/>
          </p:cNvSpPr>
          <p:nvPr/>
        </p:nvSpPr>
        <p:spPr>
          <a:xfrm>
            <a:off x="3278981" y="3892549"/>
            <a:ext cx="2586038" cy="1800000"/>
          </a:xfrm>
          <a:prstGeom prst="rect">
            <a:avLst/>
          </a:prstGeom>
          <a:solidFill>
            <a:srgbClr val="92D050"/>
          </a:solidFill>
          <a:ln w="38100">
            <a:solidFill>
              <a:srgbClr val="00B050"/>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chemeClr val="bg1"/>
                </a:solidFill>
                <a:latin typeface="Hiragino Kaku Gothic Pro W6" charset="-128"/>
                <a:ea typeface="Hiragino Kaku Gothic Pro W6" charset="-128"/>
                <a:cs typeface="Hiragino Kaku Gothic Pro W6" charset="-128"/>
              </a:rPr>
              <a:t>4.0h*3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回帰テスト実行時間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10" name="コンテンツ プレースホルダー 8"/>
          <p:cNvSpPr txBox="1">
            <a:spLocks/>
          </p:cNvSpPr>
          <p:nvPr/>
        </p:nvSpPr>
        <p:spPr>
          <a:xfrm>
            <a:off x="5929312" y="3892549"/>
            <a:ext cx="2586038" cy="1800000"/>
          </a:xfrm>
          <a:prstGeom prst="rect">
            <a:avLst/>
          </a:prstGeom>
          <a:solidFill>
            <a:srgbClr val="00B0F0"/>
          </a:solidFill>
          <a:ln w="38100">
            <a:solidFill>
              <a:srgbClr val="0000FF"/>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smtClean="0">
                <a:solidFill>
                  <a:schemeClr val="bg1"/>
                </a:solidFill>
                <a:latin typeface="Hiragino Kaku Gothic Pro W6" charset="-128"/>
                <a:ea typeface="Hiragino Kaku Gothic Pro W6" charset="-128"/>
                <a:cs typeface="Hiragino Kaku Gothic Pro W6" charset="-128"/>
              </a:rPr>
              <a:t>0.5h*3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端末設定時間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2304432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実施したアクション</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61</a:t>
            </a:fld>
            <a:endParaRPr kumimoji="1" lang="ja-JP" altLang="en-US"/>
          </a:p>
        </p:txBody>
      </p:sp>
      <p:cxnSp>
        <p:nvCxnSpPr>
          <p:cNvPr id="5" name="直線矢印コネクタ 4"/>
          <p:cNvCxnSpPr>
            <a:stCxn id="6" idx="3"/>
            <a:endCxn id="14" idx="1"/>
          </p:cNvCxnSpPr>
          <p:nvPr/>
        </p:nvCxnSpPr>
        <p:spPr>
          <a:xfrm>
            <a:off x="3111180" y="2589099"/>
            <a:ext cx="3236970" cy="743"/>
          </a:xfrm>
          <a:prstGeom prst="straightConnector1">
            <a:avLst/>
          </a:prstGeom>
          <a:ln w="63500">
            <a:solidFill>
              <a:srgbClr val="0000FF"/>
            </a:solidFill>
            <a:tailEnd type="triangle" w="lg" len="lg"/>
          </a:ln>
          <a:effectLst/>
        </p:spPr>
        <p:style>
          <a:lnRef idx="1">
            <a:schemeClr val="accent1"/>
          </a:lnRef>
          <a:fillRef idx="0">
            <a:schemeClr val="accent1"/>
          </a:fillRef>
          <a:effectRef idx="0">
            <a:schemeClr val="accent1"/>
          </a:effectRef>
          <a:fontRef idx="minor">
            <a:schemeClr val="tx1"/>
          </a:fontRef>
        </p:style>
      </p:cxnSp>
      <p:pic>
        <p:nvPicPr>
          <p:cNvPr id="6"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180" y="1689099"/>
            <a:ext cx="1800000" cy="1800000"/>
          </a:xfrm>
          <a:prstGeom prst="rect">
            <a:avLst/>
          </a:prstGeom>
          <a:noFill/>
          <a:ln>
            <a:noFill/>
          </a:ln>
          <a:extLst/>
        </p:spPr>
      </p:pic>
      <p:sp>
        <p:nvSpPr>
          <p:cNvPr id="7" name="タイトル 2"/>
          <p:cNvSpPr txBox="1">
            <a:spLocks/>
          </p:cNvSpPr>
          <p:nvPr/>
        </p:nvSpPr>
        <p:spPr>
          <a:xfrm>
            <a:off x="3111180" y="1689099"/>
            <a:ext cx="323697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Hiragino Kaku Gothic Pro W3" charset="-128"/>
                <a:ea typeface="Hiragino Kaku Gothic Pro W3" charset="-128"/>
                <a:cs typeface="Hiragino Kaku Gothic Pro W3" charset="-128"/>
              </a:rPr>
              <a:t>1. </a:t>
            </a:r>
            <a:r>
              <a:rPr lang="ja-JP" altLang="en-US" sz="1800" b="0" dirty="0" smtClean="0">
                <a:solidFill>
                  <a:schemeClr val="tx1"/>
                </a:solidFill>
                <a:latin typeface="Hiragino Kaku Gothic Pro W3" charset="-128"/>
                <a:ea typeface="Hiragino Kaku Gothic Pro W3" charset="-128"/>
                <a:cs typeface="Hiragino Kaku Gothic Pro W3" charset="-128"/>
              </a:rPr>
              <a:t>プログラムの追加・修正の</a:t>
            </a:r>
            <a:endParaRPr lang="en-US" altLang="ja-JP" sz="1800" b="0" dirty="0" smtClean="0">
              <a:solidFill>
                <a:schemeClr val="tx1"/>
              </a:solidFill>
              <a:latin typeface="Hiragino Kaku Gothic Pro W3" charset="-128"/>
              <a:ea typeface="Hiragino Kaku Gothic Pro W3" charset="-128"/>
              <a:cs typeface="Hiragino Kaku Gothic Pro W3" charset="-128"/>
            </a:endParaRPr>
          </a:p>
          <a:p>
            <a:pPr algn="l"/>
            <a:r>
              <a:rPr lang="ja-JP" altLang="en-US" sz="1800" b="0" dirty="0">
                <a:solidFill>
                  <a:schemeClr val="tx1"/>
                </a:solidFill>
                <a:latin typeface="Hiragino Kaku Gothic Pro W3" charset="-128"/>
                <a:ea typeface="Hiragino Kaku Gothic Pro W3" charset="-128"/>
                <a:cs typeface="Hiragino Kaku Gothic Pro W3" charset="-128"/>
              </a:rPr>
              <a:t>　</a:t>
            </a:r>
            <a:r>
              <a:rPr lang="en-US" altLang="ja-JP" sz="1800" b="0" dirty="0" smtClean="0">
                <a:solidFill>
                  <a:schemeClr val="tx1"/>
                </a:solidFill>
                <a:latin typeface="Hiragino Kaku Gothic Pro W3" charset="-128"/>
                <a:ea typeface="Hiragino Kaku Gothic Pro W3" charset="-128"/>
                <a:cs typeface="Hiragino Kaku Gothic Pro W3" charset="-128"/>
              </a:rPr>
              <a:t> </a:t>
            </a:r>
            <a:r>
              <a:rPr lang="ja-JP" altLang="en-US" sz="1800" b="0" dirty="0" smtClean="0">
                <a:solidFill>
                  <a:schemeClr val="tx1"/>
                </a:solidFill>
                <a:latin typeface="Hiragino Kaku Gothic Pro W3" charset="-128"/>
                <a:ea typeface="Hiragino Kaku Gothic Pro W3" charset="-128"/>
                <a:cs typeface="Hiragino Kaku Gothic Pro W3" charset="-128"/>
              </a:rPr>
              <a:t>有無をチェックする</a:t>
            </a:r>
            <a:endParaRPr lang="en-US" altLang="ja-JP" sz="1800" b="0" dirty="0">
              <a:solidFill>
                <a:schemeClr val="tx1"/>
              </a:solidFill>
              <a:latin typeface="Hiragino Kaku Gothic Pro W3" charset="-128"/>
              <a:ea typeface="Hiragino Kaku Gothic Pro W3" charset="-128"/>
              <a:cs typeface="Hiragino Kaku Gothic Pro W3" charset="-128"/>
            </a:endParaRPr>
          </a:p>
        </p:txBody>
      </p:sp>
      <p:sp>
        <p:nvSpPr>
          <p:cNvPr id="8" name="タイトル 2"/>
          <p:cNvSpPr txBox="1">
            <a:spLocks/>
          </p:cNvSpPr>
          <p:nvPr/>
        </p:nvSpPr>
        <p:spPr>
          <a:xfrm>
            <a:off x="3835350" y="5376000"/>
            <a:ext cx="4680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Hiragino Kaku Gothic Pro W3" charset="-128"/>
                <a:ea typeface="Hiragino Kaku Gothic Pro W3" charset="-128"/>
                <a:cs typeface="Hiragino Kaku Gothic Pro W3" charset="-128"/>
              </a:rPr>
              <a:t>3. </a:t>
            </a:r>
            <a:r>
              <a:rPr lang="ja-JP" altLang="en-US" sz="1800" b="0" dirty="0" smtClean="0">
                <a:solidFill>
                  <a:schemeClr val="tx1"/>
                </a:solidFill>
                <a:latin typeface="Hiragino Kaku Gothic Pro W3" charset="-128"/>
                <a:ea typeface="Hiragino Kaku Gothic Pro W3" charset="-128"/>
                <a:cs typeface="Hiragino Kaku Gothic Pro W3" charset="-128"/>
              </a:rPr>
              <a:t>メンバー・ステークホルダーの端末に、最新版アプリを自動的にインストールする</a:t>
            </a:r>
            <a:endParaRPr lang="en-US" altLang="ja-JP" sz="1800" b="0" dirty="0" smtClean="0">
              <a:solidFill>
                <a:schemeClr val="tx1"/>
              </a:solidFill>
              <a:latin typeface="Hiragino Kaku Gothic Pro W3" charset="-128"/>
              <a:ea typeface="Hiragino Kaku Gothic Pro W3" charset="-128"/>
              <a:cs typeface="Hiragino Kaku Gothic Pro W3" charset="-128"/>
            </a:endParaRPr>
          </a:p>
        </p:txBody>
      </p:sp>
      <p:cxnSp>
        <p:nvCxnSpPr>
          <p:cNvPr id="10" name="曲線コネクタ 9"/>
          <p:cNvCxnSpPr>
            <a:stCxn id="6" idx="1"/>
            <a:endCxn id="6" idx="2"/>
          </p:cNvCxnSpPr>
          <p:nvPr/>
        </p:nvCxnSpPr>
        <p:spPr>
          <a:xfrm rot="10800000" flipH="1" flipV="1">
            <a:off x="1311180" y="2589099"/>
            <a:ext cx="900000" cy="900000"/>
          </a:xfrm>
          <a:prstGeom prst="curvedConnector4">
            <a:avLst>
              <a:gd name="adj1" fmla="val -72622"/>
              <a:gd name="adj2" fmla="val 164037"/>
            </a:avLst>
          </a:prstGeom>
          <a:ln w="63500" cap="rnd">
            <a:solidFill>
              <a:srgbClr val="0000FF"/>
            </a:solidFill>
            <a:round/>
            <a:tailEnd type="triangle" w="lg" len="lg"/>
          </a:ln>
          <a:effectLst/>
        </p:spPr>
        <p:style>
          <a:lnRef idx="1">
            <a:schemeClr val="accent1"/>
          </a:lnRef>
          <a:fillRef idx="0">
            <a:schemeClr val="accent1"/>
          </a:fillRef>
          <a:effectRef idx="0">
            <a:schemeClr val="accent1"/>
          </a:effectRef>
          <a:fontRef idx="minor">
            <a:schemeClr val="tx1"/>
          </a:fontRef>
        </p:style>
      </p:cxnSp>
      <p:sp>
        <p:nvSpPr>
          <p:cNvPr id="11" name="タイトル 2"/>
          <p:cNvSpPr txBox="1">
            <a:spLocks/>
          </p:cNvSpPr>
          <p:nvPr/>
        </p:nvSpPr>
        <p:spPr>
          <a:xfrm>
            <a:off x="625824" y="4436337"/>
            <a:ext cx="216000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800" b="0" dirty="0" smtClean="0">
                <a:solidFill>
                  <a:schemeClr val="tx1"/>
                </a:solidFill>
                <a:latin typeface="Hiragino Kaku Gothic Pro W3" charset="-128"/>
                <a:ea typeface="Hiragino Kaku Gothic Pro W3" charset="-128"/>
                <a:cs typeface="Hiragino Kaku Gothic Pro W3" charset="-128"/>
              </a:rPr>
              <a:t>2. </a:t>
            </a:r>
            <a:r>
              <a:rPr lang="ja-JP" altLang="en-US" sz="1800" b="0" dirty="0" smtClean="0">
                <a:solidFill>
                  <a:schemeClr val="tx1"/>
                </a:solidFill>
                <a:latin typeface="Hiragino Kaku Gothic Pro W3" charset="-128"/>
                <a:ea typeface="Hiragino Kaku Gothic Pro W3" charset="-128"/>
                <a:cs typeface="Hiragino Kaku Gothic Pro W3" charset="-128"/>
              </a:rPr>
              <a:t>以下を実施する</a:t>
            </a:r>
            <a:endParaRPr lang="en-US" altLang="ja-JP" sz="1800" b="0" dirty="0" smtClean="0">
              <a:solidFill>
                <a:schemeClr val="tx1"/>
              </a:solidFill>
              <a:latin typeface="Hiragino Kaku Gothic Pro W3" charset="-128"/>
              <a:ea typeface="Hiragino Kaku Gothic Pro W3" charset="-128"/>
              <a:cs typeface="Hiragino Kaku Gothic Pro W3" charset="-128"/>
            </a:endParaRPr>
          </a:p>
          <a:p>
            <a:pPr marL="742950" lvl="1" indent="-285750">
              <a:buFont typeface="Arial" charset="0"/>
              <a:buChar char="•"/>
            </a:pPr>
            <a:r>
              <a:rPr lang="ja-JP" altLang="en-US" b="0" dirty="0" smtClean="0">
                <a:solidFill>
                  <a:schemeClr val="tx1"/>
                </a:solidFill>
                <a:latin typeface="Hiragino Kaku Gothic Pro W3" charset="-128"/>
                <a:ea typeface="Hiragino Kaku Gothic Pro W3" charset="-128"/>
                <a:cs typeface="Hiragino Kaku Gothic Pro W3" charset="-128"/>
              </a:rPr>
              <a:t>コンパイル</a:t>
            </a:r>
            <a:endParaRPr lang="en-US" altLang="ja-JP" b="0" dirty="0" smtClean="0">
              <a:solidFill>
                <a:schemeClr val="tx1"/>
              </a:solidFill>
              <a:latin typeface="Hiragino Kaku Gothic Pro W3" charset="-128"/>
              <a:ea typeface="Hiragino Kaku Gothic Pro W3" charset="-128"/>
              <a:cs typeface="Hiragino Kaku Gothic Pro W3" charset="-128"/>
            </a:endParaRPr>
          </a:p>
          <a:p>
            <a:pPr marL="742950" lvl="1" indent="-285750">
              <a:buFont typeface="Arial" charset="0"/>
              <a:buChar char="•"/>
            </a:pPr>
            <a:r>
              <a:rPr lang="ja-JP" altLang="en-US" b="0" dirty="0" smtClean="0">
                <a:solidFill>
                  <a:schemeClr val="tx1"/>
                </a:solidFill>
                <a:latin typeface="Hiragino Kaku Gothic Pro W3" charset="-128"/>
                <a:ea typeface="Hiragino Kaku Gothic Pro W3" charset="-128"/>
                <a:cs typeface="Hiragino Kaku Gothic Pro W3" charset="-128"/>
              </a:rPr>
              <a:t>ビルド</a:t>
            </a:r>
            <a:endParaRPr lang="en-US" altLang="ja-JP" b="0" dirty="0" smtClean="0">
              <a:solidFill>
                <a:schemeClr val="tx1"/>
              </a:solidFill>
              <a:latin typeface="Hiragino Kaku Gothic Pro W3" charset="-128"/>
              <a:ea typeface="Hiragino Kaku Gothic Pro W3" charset="-128"/>
              <a:cs typeface="Hiragino Kaku Gothic Pro W3" charset="-128"/>
            </a:endParaRPr>
          </a:p>
          <a:p>
            <a:pPr marL="742950" lvl="1" indent="-285750">
              <a:buFont typeface="Arial" charset="0"/>
              <a:buChar char="•"/>
            </a:pPr>
            <a:r>
              <a:rPr lang="ja-JP" altLang="en-US" b="0" dirty="0" smtClean="0">
                <a:solidFill>
                  <a:schemeClr val="tx1"/>
                </a:solidFill>
                <a:latin typeface="Hiragino Kaku Gothic Pro W3" charset="-128"/>
                <a:ea typeface="Hiragino Kaku Gothic Pro W3" charset="-128"/>
                <a:cs typeface="Hiragino Kaku Gothic Pro W3" charset="-128"/>
              </a:rPr>
              <a:t>単体テスト</a:t>
            </a:r>
            <a:endParaRPr lang="en-US" altLang="ja-JP" b="0" dirty="0" smtClean="0">
              <a:solidFill>
                <a:schemeClr val="tx1"/>
              </a:solidFill>
              <a:latin typeface="Hiragino Kaku Gothic Pro W3" charset="-128"/>
              <a:ea typeface="Hiragino Kaku Gothic Pro W3" charset="-128"/>
              <a:cs typeface="Hiragino Kaku Gothic Pro W3" charset="-128"/>
            </a:endParaRPr>
          </a:p>
        </p:txBody>
      </p:sp>
      <p:pic>
        <p:nvPicPr>
          <p:cNvPr id="12" name="図 11"/>
          <p:cNvPicPr>
            <a:picLocks noChangeAspect="1"/>
          </p:cNvPicPr>
          <p:nvPr/>
        </p:nvPicPr>
        <p:blipFill>
          <a:blip r:embed="rId3">
            <a:duotone>
              <a:schemeClr val="accent5">
                <a:shade val="45000"/>
                <a:satMod val="135000"/>
              </a:schemeClr>
              <a:prstClr val="white"/>
            </a:duotone>
          </a:blip>
          <a:stretch>
            <a:fillRect/>
          </a:stretch>
        </p:blipFill>
        <p:spPr>
          <a:xfrm>
            <a:off x="4736699" y="4655329"/>
            <a:ext cx="432000" cy="722482"/>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50" y="1689099"/>
            <a:ext cx="2167200" cy="1801485"/>
          </a:xfrm>
          <a:prstGeom prst="rect">
            <a:avLst/>
          </a:prstGeom>
          <a:ln>
            <a:noFill/>
          </a:ln>
        </p:spPr>
      </p:pic>
      <p:pic>
        <p:nvPicPr>
          <p:cNvPr id="17" name="図 16"/>
          <p:cNvPicPr>
            <a:picLocks noChangeAspect="1"/>
          </p:cNvPicPr>
          <p:nvPr/>
        </p:nvPicPr>
        <p:blipFill>
          <a:blip r:embed="rId3">
            <a:duotone>
              <a:schemeClr val="accent5">
                <a:shade val="45000"/>
                <a:satMod val="135000"/>
              </a:schemeClr>
              <a:prstClr val="white"/>
            </a:duotone>
          </a:blip>
          <a:stretch>
            <a:fillRect/>
          </a:stretch>
        </p:blipFill>
        <p:spPr>
          <a:xfrm>
            <a:off x="5320237" y="4660426"/>
            <a:ext cx="432000" cy="722482"/>
          </a:xfrm>
          <a:prstGeom prst="rect">
            <a:avLst/>
          </a:prstGeom>
        </p:spPr>
      </p:pic>
      <p:pic>
        <p:nvPicPr>
          <p:cNvPr id="18" name="図 17"/>
          <p:cNvPicPr>
            <a:picLocks noChangeAspect="1"/>
          </p:cNvPicPr>
          <p:nvPr/>
        </p:nvPicPr>
        <p:blipFill>
          <a:blip r:embed="rId3">
            <a:duotone>
              <a:schemeClr val="accent5">
                <a:shade val="45000"/>
                <a:satMod val="135000"/>
              </a:schemeClr>
              <a:prstClr val="white"/>
            </a:duotone>
          </a:blip>
          <a:stretch>
            <a:fillRect/>
          </a:stretch>
        </p:blipFill>
        <p:spPr>
          <a:xfrm>
            <a:off x="5916150" y="4660426"/>
            <a:ext cx="432000" cy="722482"/>
          </a:xfrm>
          <a:prstGeom prst="rect">
            <a:avLst/>
          </a:prstGeom>
        </p:spPr>
      </p:pic>
      <p:cxnSp>
        <p:nvCxnSpPr>
          <p:cNvPr id="22" name="カギ線コネクタ 21"/>
          <p:cNvCxnSpPr>
            <a:stCxn id="6" idx="2"/>
            <a:endCxn id="12" idx="0"/>
          </p:cNvCxnSpPr>
          <p:nvPr/>
        </p:nvCxnSpPr>
        <p:spPr>
          <a:xfrm rot="16200000" flipH="1">
            <a:off x="2998824" y="2701454"/>
            <a:ext cx="1166230" cy="2741519"/>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6" idx="2"/>
            <a:endCxn id="17" idx="0"/>
          </p:cNvCxnSpPr>
          <p:nvPr/>
        </p:nvCxnSpPr>
        <p:spPr>
          <a:xfrm rot="16200000" flipH="1">
            <a:off x="3288045" y="2412233"/>
            <a:ext cx="1171327" cy="3325057"/>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4" name="カギ線コネクタ 23"/>
          <p:cNvCxnSpPr>
            <a:stCxn id="6" idx="2"/>
            <a:endCxn id="18" idx="0"/>
          </p:cNvCxnSpPr>
          <p:nvPr/>
        </p:nvCxnSpPr>
        <p:spPr>
          <a:xfrm rot="16200000" flipH="1">
            <a:off x="3586002" y="2114277"/>
            <a:ext cx="1171327" cy="3920970"/>
          </a:xfrm>
          <a:prstGeom prst="bentConnector3">
            <a:avLst>
              <a:gd name="adj1" fmla="val 50000"/>
            </a:avLst>
          </a:prstGeom>
          <a:ln w="63500">
            <a:solidFill>
              <a:srgbClr val="0000FF"/>
            </a:solidFill>
            <a:tailEnd type="triangle" w="lg"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221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8" presetClass="entr" presetSubtype="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Right)">
                                      <p:cBhvr>
                                        <p:cTn id="15" dur="500"/>
                                        <p:tgtEl>
                                          <p:spTgt spid="10"/>
                                        </p:tgtEl>
                                      </p:cBhvr>
                                    </p:animEffect>
                                  </p:childTnLst>
                                </p:cTn>
                              </p:par>
                              <p:par>
                                <p:cTn id="16" presetID="18" presetClass="entr" presetSubtype="3"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trips(up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strips(downRight)">
                                      <p:cBhvr>
                                        <p:cTn id="23" dur="500"/>
                                        <p:tgtEl>
                                          <p:spTgt spid="22"/>
                                        </p:tgtEl>
                                      </p:cBhvr>
                                    </p:animEffect>
                                  </p:childTnLst>
                                </p:cTn>
                              </p:par>
                              <p:par>
                                <p:cTn id="24" presetID="18" presetClass="entr" presetSubtype="6"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Right)">
                                      <p:cBhvr>
                                        <p:cTn id="26" dur="500"/>
                                        <p:tgtEl>
                                          <p:spTgt spid="23"/>
                                        </p:tgtEl>
                                      </p:cBhvr>
                                    </p:animEffect>
                                  </p:childTnLst>
                                </p:cTn>
                              </p:par>
                              <p:par>
                                <p:cTn id="27" presetID="18" presetClass="entr" presetSubtype="6"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strips(downRight)">
                                      <p:cBhvr>
                                        <p:cTn id="29" dur="500"/>
                                        <p:tgtEl>
                                          <p:spTgt spid="24"/>
                                        </p:tgtEl>
                                      </p:cBhvr>
                                    </p:animEffect>
                                  </p:childTnLst>
                                </p:cTn>
                              </p:par>
                              <p:par>
                                <p:cTn id="30" presetID="18" presetClass="entr" presetSubtype="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500"/>
                                        <p:tgtEl>
                                          <p:spTgt spid="18"/>
                                        </p:tgtEl>
                                      </p:cBhvr>
                                    </p:animEffect>
                                  </p:childTnLst>
                                </p:cTn>
                              </p:par>
                              <p:par>
                                <p:cTn id="33" presetID="18" presetClass="entr" presetSubtype="6"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trips(downRight)">
                                      <p:cBhvr>
                                        <p:cTn id="35" dur="500"/>
                                        <p:tgtEl>
                                          <p:spTgt spid="17"/>
                                        </p:tgtEl>
                                      </p:cBhvr>
                                    </p:animEffect>
                                  </p:childTnLst>
                                </p:cTn>
                              </p:par>
                              <p:par>
                                <p:cTn id="36" presetID="18" presetClass="entr" presetSubtype="6"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Right)">
                                      <p:cBhvr>
                                        <p:cTn id="38" dur="500"/>
                                        <p:tgtEl>
                                          <p:spTgt spid="12"/>
                                        </p:tgtEl>
                                      </p:cBhvr>
                                    </p:animEffect>
                                  </p:childTnLst>
                                </p:cTn>
                              </p:par>
                              <p:par>
                                <p:cTn id="39" presetID="18" presetClass="entr" presetSubtype="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strips(downRigh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アクション実施後</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62</a:t>
            </a:fld>
            <a:endParaRPr kumimoji="1" lang="ja-JP" altLang="en-US"/>
          </a:p>
        </p:txBody>
      </p:sp>
      <p:sp>
        <p:nvSpPr>
          <p:cNvPr id="6" name="コンテンツ プレースホルダー 8"/>
          <p:cNvSpPr txBox="1">
            <a:spLocks/>
          </p:cNvSpPr>
          <p:nvPr/>
        </p:nvSpPr>
        <p:spPr>
          <a:xfrm>
            <a:off x="2772000" y="1689099"/>
            <a:ext cx="3600000" cy="1800000"/>
          </a:xfrm>
          <a:prstGeom prst="rect">
            <a:avLst/>
          </a:prstGeom>
          <a:solidFill>
            <a:schemeClr val="bg1"/>
          </a:solidFill>
          <a:ln w="38100">
            <a:solidFill>
              <a:schemeClr val="tx1">
                <a:lumMod val="50000"/>
              </a:schemeClr>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4800" b="1" dirty="0" smtClean="0">
                <a:solidFill>
                  <a:srgbClr val="0000FF"/>
                </a:solidFill>
                <a:latin typeface="Hiragino Kaku Gothic Pro W6" charset="-128"/>
                <a:ea typeface="Hiragino Kaku Gothic Pro W6" charset="-128"/>
                <a:cs typeface="Hiragino Kaku Gothic Pro W6" charset="-128"/>
              </a:rPr>
              <a:t>15min/</a:t>
            </a:r>
            <a:r>
              <a:rPr lang="ja-JP" altLang="en-US" sz="4800" b="1" dirty="0" smtClean="0">
                <a:solidFill>
                  <a:srgbClr val="0000FF"/>
                </a:solidFill>
                <a:latin typeface="Hiragino Kaku Gothic Pro W6" charset="-128"/>
                <a:ea typeface="Hiragino Kaku Gothic Pro W6" charset="-128"/>
                <a:cs typeface="Hiragino Kaku Gothic Pro W6" charset="-128"/>
              </a:rPr>
              <a:t>週</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2800" dirty="0" smtClean="0">
                <a:solidFill>
                  <a:schemeClr val="tx1">
                    <a:lumMod val="50000"/>
                  </a:schemeClr>
                </a:solidFill>
                <a:latin typeface="Hiragino Kaku Gothic Pro W6" charset="-128"/>
                <a:ea typeface="Hiragino Kaku Gothic Pro W6" charset="-128"/>
                <a:cs typeface="Hiragino Kaku Gothic Pro W6" charset="-128"/>
              </a:rPr>
              <a:t>回帰テスト・設定</a:t>
            </a:r>
            <a:endParaRPr lang="en-US" altLang="ja-JP" sz="28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28650" y="3892549"/>
            <a:ext cx="2586038" cy="1800000"/>
          </a:xfrm>
          <a:prstGeom prst="rect">
            <a:avLst/>
          </a:prstGeom>
          <a:solidFill>
            <a:schemeClr val="accent5">
              <a:lumMod val="60000"/>
              <a:lumOff val="40000"/>
            </a:schemeClr>
          </a:solidFill>
          <a:ln w="38100">
            <a:solidFill>
              <a:schemeClr val="tx2"/>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r>
              <a:rPr lang="en-US" altLang="ja-JP" sz="3600" b="1" dirty="0" smtClean="0">
                <a:solidFill>
                  <a:schemeClr val="bg1"/>
                </a:solidFill>
                <a:latin typeface="Hiragino Kaku Gothic Pro W6" charset="-128"/>
                <a:ea typeface="Hiragino Kaku Gothic Pro W6" charset="-128"/>
                <a:cs typeface="Hiragino Kaku Gothic Pro W6" charset="-128"/>
              </a:rPr>
              <a:t>/</a:t>
            </a:r>
            <a:r>
              <a:rPr lang="ja-JP" altLang="en-US" sz="3600" b="1" dirty="0" smtClean="0">
                <a:solidFill>
                  <a:schemeClr val="bg1"/>
                </a:solidFill>
                <a:latin typeface="Hiragino Kaku Gothic Pro W6" charset="-128"/>
                <a:ea typeface="Hiragino Kaku Gothic Pro W6" charset="-128"/>
                <a:cs typeface="Hiragino Kaku Gothic Pro W6" charset="-128"/>
              </a:rPr>
              <a:t>週</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機能追加／修正頻度</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8" name="コンテンツ プレースホルダー 8"/>
          <p:cNvSpPr txBox="1">
            <a:spLocks/>
          </p:cNvSpPr>
          <p:nvPr/>
        </p:nvSpPr>
        <p:spPr>
          <a:xfrm>
            <a:off x="3278981" y="3892549"/>
            <a:ext cx="2586038" cy="1800000"/>
          </a:xfrm>
          <a:prstGeom prst="rect">
            <a:avLst/>
          </a:prstGeom>
          <a:solidFill>
            <a:srgbClr val="92D050"/>
          </a:solidFill>
          <a:ln w="38100">
            <a:solidFill>
              <a:srgbClr val="00B050"/>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rgbClr val="0000FF"/>
                </a:solidFill>
                <a:latin typeface="Hiragino Kaku Gothic Pro W6" charset="-128"/>
                <a:ea typeface="Hiragino Kaku Gothic Pro W6" charset="-128"/>
                <a:cs typeface="Hiragino Kaku Gothic Pro W6" charset="-128"/>
              </a:rPr>
              <a:t>3min</a:t>
            </a: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回帰テスト実行時間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10" name="コンテンツ プレースホルダー 8"/>
          <p:cNvSpPr txBox="1">
            <a:spLocks/>
          </p:cNvSpPr>
          <p:nvPr/>
        </p:nvSpPr>
        <p:spPr>
          <a:xfrm>
            <a:off x="5929312" y="3892549"/>
            <a:ext cx="2586038" cy="1800000"/>
          </a:xfrm>
          <a:prstGeom prst="rect">
            <a:avLst/>
          </a:prstGeom>
          <a:solidFill>
            <a:srgbClr val="00B0F0"/>
          </a:solidFill>
          <a:ln w="38100">
            <a:solidFill>
              <a:srgbClr val="0000FF"/>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rgbClr val="0000FF"/>
                </a:solidFill>
                <a:latin typeface="Hiragino Kaku Gothic Pro W6" charset="-128"/>
                <a:ea typeface="Hiragino Kaku Gothic Pro W6" charset="-128"/>
                <a:cs typeface="Hiragino Kaku Gothic Pro W6" charset="-128"/>
              </a:rPr>
              <a:t>2min</a:t>
            </a: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36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端末設定時間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930462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アクション実施前</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63</a:t>
            </a:fld>
            <a:endParaRPr kumimoji="1" lang="ja-JP" altLang="en-US"/>
          </a:p>
        </p:txBody>
      </p:sp>
      <p:sp>
        <p:nvSpPr>
          <p:cNvPr id="6" name="コンテンツ プレースホルダー 8"/>
          <p:cNvSpPr txBox="1">
            <a:spLocks/>
          </p:cNvSpPr>
          <p:nvPr/>
        </p:nvSpPr>
        <p:spPr>
          <a:xfrm>
            <a:off x="2772000" y="1689099"/>
            <a:ext cx="3600000" cy="1800000"/>
          </a:xfrm>
          <a:prstGeom prst="rect">
            <a:avLst/>
          </a:prstGeom>
          <a:solidFill>
            <a:schemeClr val="bg1"/>
          </a:solidFill>
          <a:ln w="38100">
            <a:solidFill>
              <a:schemeClr val="tx1">
                <a:lumMod val="50000"/>
              </a:schemeClr>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4800" b="1" dirty="0" smtClean="0">
                <a:solidFill>
                  <a:srgbClr val="FF0000"/>
                </a:solidFill>
                <a:latin typeface="Hiragino Kaku Gothic Pro W6" charset="-128"/>
                <a:ea typeface="Hiragino Kaku Gothic Pro W6" charset="-128"/>
                <a:cs typeface="Hiragino Kaku Gothic Pro W6" charset="-128"/>
              </a:rPr>
              <a:t>13.5h/</a:t>
            </a:r>
            <a:r>
              <a:rPr lang="ja-JP" altLang="en-US" sz="4800" b="1" dirty="0" smtClean="0">
                <a:solidFill>
                  <a:srgbClr val="FF0000"/>
                </a:solidFill>
                <a:latin typeface="Hiragino Kaku Gothic Pro W6" charset="-128"/>
                <a:ea typeface="Hiragino Kaku Gothic Pro W6" charset="-128"/>
                <a:cs typeface="Hiragino Kaku Gothic Pro W6" charset="-128"/>
              </a:rPr>
              <a:t>週</a:t>
            </a:r>
            <a:endParaRPr lang="en-US" altLang="ja-JP" sz="4800" b="1" dirty="0" smtClean="0">
              <a:solidFill>
                <a:srgbClr val="FF0000"/>
              </a:solidFill>
              <a:latin typeface="Hiragino Kaku Gothic Pro W6" charset="-128"/>
              <a:ea typeface="Hiragino Kaku Gothic Pro W6" charset="-128"/>
              <a:cs typeface="Hiragino Kaku Gothic Pro W6" charset="-128"/>
            </a:endParaRPr>
          </a:p>
          <a:p>
            <a:pPr algn="ctr"/>
            <a:r>
              <a:rPr lang="ja-JP" altLang="en-US" sz="2800" dirty="0" smtClean="0">
                <a:solidFill>
                  <a:schemeClr val="tx1">
                    <a:lumMod val="50000"/>
                  </a:schemeClr>
                </a:solidFill>
                <a:latin typeface="Hiragino Kaku Gothic Pro W6" charset="-128"/>
                <a:ea typeface="Hiragino Kaku Gothic Pro W6" charset="-128"/>
                <a:cs typeface="Hiragino Kaku Gothic Pro W6" charset="-128"/>
              </a:rPr>
              <a:t>回帰テスト・設定</a:t>
            </a:r>
            <a:endParaRPr lang="en-US" altLang="ja-JP" sz="28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7" name="コンテンツ プレースホルダー 8"/>
          <p:cNvSpPr txBox="1">
            <a:spLocks/>
          </p:cNvSpPr>
          <p:nvPr/>
        </p:nvSpPr>
        <p:spPr>
          <a:xfrm>
            <a:off x="628650" y="3892549"/>
            <a:ext cx="2586038" cy="1800000"/>
          </a:xfrm>
          <a:prstGeom prst="rect">
            <a:avLst/>
          </a:prstGeom>
          <a:solidFill>
            <a:schemeClr val="accent5">
              <a:lumMod val="60000"/>
              <a:lumOff val="40000"/>
            </a:schemeClr>
          </a:solidFill>
          <a:ln w="38100">
            <a:solidFill>
              <a:schemeClr val="tx2"/>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r>
              <a:rPr lang="en-US" altLang="ja-JP" sz="3600" b="1" dirty="0" smtClean="0">
                <a:solidFill>
                  <a:schemeClr val="bg1"/>
                </a:solidFill>
                <a:latin typeface="Hiragino Kaku Gothic Pro W6" charset="-128"/>
                <a:ea typeface="Hiragino Kaku Gothic Pro W6" charset="-128"/>
                <a:cs typeface="Hiragino Kaku Gothic Pro W6" charset="-128"/>
              </a:rPr>
              <a:t>/</a:t>
            </a:r>
            <a:r>
              <a:rPr lang="ja-JP" altLang="en-US" sz="3600" b="1" dirty="0" smtClean="0">
                <a:solidFill>
                  <a:schemeClr val="bg1"/>
                </a:solidFill>
                <a:latin typeface="Hiragino Kaku Gothic Pro W6" charset="-128"/>
                <a:ea typeface="Hiragino Kaku Gothic Pro W6" charset="-128"/>
                <a:cs typeface="Hiragino Kaku Gothic Pro W6" charset="-128"/>
              </a:rPr>
              <a:t>週</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機能追加／修正頻度</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8" name="コンテンツ プレースホルダー 8"/>
          <p:cNvSpPr txBox="1">
            <a:spLocks/>
          </p:cNvSpPr>
          <p:nvPr/>
        </p:nvSpPr>
        <p:spPr>
          <a:xfrm>
            <a:off x="3278981" y="3892549"/>
            <a:ext cx="2586038" cy="1800000"/>
          </a:xfrm>
          <a:prstGeom prst="rect">
            <a:avLst/>
          </a:prstGeom>
          <a:solidFill>
            <a:srgbClr val="92D050"/>
          </a:solidFill>
          <a:ln w="38100">
            <a:solidFill>
              <a:srgbClr val="00B050"/>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rgbClr val="FF0000"/>
                </a:solidFill>
                <a:latin typeface="Hiragino Kaku Gothic Pro W6" charset="-128"/>
                <a:ea typeface="Hiragino Kaku Gothic Pro W6" charset="-128"/>
                <a:cs typeface="Hiragino Kaku Gothic Pro W6" charset="-128"/>
              </a:rPr>
              <a:t>4.0h</a:t>
            </a: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回帰テスト実行時間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
        <p:nvSpPr>
          <p:cNvPr id="10" name="コンテンツ プレースホルダー 8"/>
          <p:cNvSpPr txBox="1">
            <a:spLocks/>
          </p:cNvSpPr>
          <p:nvPr/>
        </p:nvSpPr>
        <p:spPr>
          <a:xfrm>
            <a:off x="5929312" y="3892549"/>
            <a:ext cx="2586038" cy="1800000"/>
          </a:xfrm>
          <a:prstGeom prst="rect">
            <a:avLst/>
          </a:prstGeom>
          <a:solidFill>
            <a:srgbClr val="00B0F0"/>
          </a:solidFill>
          <a:ln w="38100">
            <a:solidFill>
              <a:srgbClr val="0000FF"/>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3600" b="1" dirty="0" smtClean="0">
                <a:solidFill>
                  <a:srgbClr val="FF0000"/>
                </a:solidFill>
                <a:latin typeface="Hiragino Kaku Gothic Pro W6" charset="-128"/>
                <a:ea typeface="Hiragino Kaku Gothic Pro W6" charset="-128"/>
                <a:cs typeface="Hiragino Kaku Gothic Pro W6" charset="-128"/>
              </a:rPr>
              <a:t>0.5h</a:t>
            </a:r>
            <a:r>
              <a:rPr lang="en-US" altLang="ja-JP" sz="3600" b="1" dirty="0" smtClean="0">
                <a:solidFill>
                  <a:schemeClr val="bg1"/>
                </a:solidFill>
                <a:latin typeface="Hiragino Kaku Gothic Pro W6" charset="-128"/>
                <a:ea typeface="Hiragino Kaku Gothic Pro W6" charset="-128"/>
                <a:cs typeface="Hiragino Kaku Gothic Pro W6" charset="-128"/>
              </a:rPr>
              <a:t>*3</a:t>
            </a:r>
            <a:r>
              <a:rPr lang="ja-JP" altLang="en-US" sz="3600" b="1" dirty="0" smtClean="0">
                <a:solidFill>
                  <a:schemeClr val="bg1"/>
                </a:solidFill>
                <a:latin typeface="Hiragino Kaku Gothic Pro W6" charset="-128"/>
                <a:ea typeface="Hiragino Kaku Gothic Pro W6" charset="-128"/>
                <a:cs typeface="Hiragino Kaku Gothic Pro W6" charset="-128"/>
              </a:rPr>
              <a:t>回</a:t>
            </a:r>
            <a:endParaRPr lang="en-US" altLang="ja-JP" sz="4000" b="1" dirty="0" smtClean="0">
              <a:solidFill>
                <a:schemeClr val="bg1"/>
              </a:solidFill>
              <a:latin typeface="Hiragino Kaku Gothic Pro W6" charset="-128"/>
              <a:ea typeface="Hiragino Kaku Gothic Pro W6" charset="-128"/>
              <a:cs typeface="Hiragino Kaku Gothic Pro W6" charset="-128"/>
            </a:endParaRPr>
          </a:p>
          <a:p>
            <a:pPr algn="ct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a:p>
            <a:pPr algn="ctr"/>
            <a:r>
              <a:rPr lang="ja-JP" altLang="en-US" sz="2000" dirty="0" smtClean="0">
                <a:solidFill>
                  <a:schemeClr val="tx1">
                    <a:lumMod val="50000"/>
                  </a:schemeClr>
                </a:solidFill>
                <a:latin typeface="Hiragino Kaku Gothic Pro W6" charset="-128"/>
                <a:ea typeface="Hiragino Kaku Gothic Pro W6" charset="-128"/>
                <a:cs typeface="Hiragino Kaku Gothic Pro W6" charset="-128"/>
              </a:rPr>
              <a:t>端末設定時間</a:t>
            </a:r>
            <a:endParaRPr lang="en-US" altLang="ja-JP" sz="2000" dirty="0" smtClean="0">
              <a:solidFill>
                <a:schemeClr val="tx1">
                  <a:lumMod val="50000"/>
                </a:schemeClr>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14797183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ステークホルダーの反応</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64</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algn="ctr"/>
            <a:r>
              <a:rPr lang="ja-JP" altLang="en-US" sz="2800" b="1" dirty="0" smtClean="0">
                <a:solidFill>
                  <a:srgbClr val="0000FF"/>
                </a:solidFill>
                <a:latin typeface="Hiragino Kaku Gothic Pro W6" charset="-128"/>
                <a:ea typeface="Hiragino Kaku Gothic Pro W6" charset="-128"/>
                <a:cs typeface="Hiragino Kaku Gothic Pro W6" charset="-128"/>
              </a:rPr>
              <a:t>自動化ってすごくいいね！</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2800" b="1" dirty="0" smtClean="0">
                <a:solidFill>
                  <a:srgbClr val="0000FF"/>
                </a:solidFill>
                <a:latin typeface="Hiragino Kaku Gothic Pro W6" charset="-128"/>
                <a:ea typeface="Hiragino Kaku Gothic Pro W6" charset="-128"/>
                <a:cs typeface="Hiragino Kaku Gothic Pro W6" charset="-128"/>
              </a:rPr>
              <a:t>他にも時間がかかっているところを、</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2800" b="1" dirty="0" smtClean="0">
                <a:solidFill>
                  <a:srgbClr val="0000FF"/>
                </a:solidFill>
                <a:latin typeface="Hiragino Kaku Gothic Pro W6" charset="-128"/>
                <a:ea typeface="Hiragino Kaku Gothic Pro W6" charset="-128"/>
                <a:cs typeface="Hiragino Kaku Gothic Pro W6" charset="-128"/>
              </a:rPr>
              <a:t>もっと自動化しちゃってください！</a:t>
            </a:r>
            <a:endParaRPr lang="ja-JP" altLang="en-US" sz="2800" b="1" dirty="0">
              <a:latin typeface="Hiragino Kaku Gothic Pro W6" charset="-128"/>
              <a:ea typeface="Hiragino Kaku Gothic Pro W6" charset="-128"/>
              <a:cs typeface="Hiragino Kaku Gothic Pro W6"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269" y="3247026"/>
            <a:ext cx="4273461" cy="2848974"/>
          </a:xfrm>
          <a:prstGeom prst="rect">
            <a:avLst/>
          </a:prstGeom>
        </p:spPr>
      </p:pic>
      <p:sp>
        <p:nvSpPr>
          <p:cNvPr id="7" name="コンテンツ プレースホルダー 8"/>
          <p:cNvSpPr txBox="1">
            <a:spLocks/>
          </p:cNvSpPr>
          <p:nvPr/>
        </p:nvSpPr>
        <p:spPr>
          <a:xfrm>
            <a:off x="6708730"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111443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ふりかえり</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65</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時間がかかっているところを計測して</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見つけ出し、</a:t>
            </a:r>
            <a:r>
              <a:rPr lang="ja-JP" altLang="en-US" sz="2800" b="1" dirty="0" smtClean="0">
                <a:solidFill>
                  <a:srgbClr val="0000FF"/>
                </a:solidFill>
                <a:latin typeface="Hiragino Kaku Gothic Pro W6" charset="-128"/>
                <a:ea typeface="Hiragino Kaku Gothic Pro W6" charset="-128"/>
                <a:cs typeface="Hiragino Kaku Gothic Pro W6" charset="-128"/>
              </a:rPr>
              <a:t>そこに改善を施した</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テスト自動化</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CI/CD</a:t>
            </a: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かゆいところに</a:t>
            </a:r>
            <a:r>
              <a:rPr lang="ja-JP" altLang="en-US" sz="2800" b="1" dirty="0" smtClean="0">
                <a:solidFill>
                  <a:srgbClr val="0000FF"/>
                </a:solidFill>
                <a:latin typeface="Hiragino Kaku Gothic Pro W6" charset="-128"/>
                <a:ea typeface="Hiragino Kaku Gothic Pro W6" charset="-128"/>
                <a:cs typeface="Hiragino Kaku Gothic Pro W6" charset="-128"/>
              </a:rPr>
              <a:t>手を届けた</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最新版アプリの自動インストール</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チーム内外</a:t>
            </a:r>
            <a:r>
              <a:rPr lang="ja-JP" altLang="en-US" sz="2800" b="1" dirty="0" smtClean="0">
                <a:solidFill>
                  <a:srgbClr val="0000FF"/>
                </a:solidFill>
                <a:latin typeface="Hiragino Kaku Gothic Pro W6" charset="-128"/>
                <a:ea typeface="Hiragino Kaku Gothic Pro W6" charset="-128"/>
                <a:cs typeface="Hiragino Kaku Gothic Pro W6" charset="-128"/>
              </a:rPr>
              <a:t>全員のプラスになるアクション</a:t>
            </a:r>
            <a:r>
              <a:rPr lang="ja-JP" altLang="en-US" sz="2800" b="1" dirty="0" smtClean="0">
                <a:latin typeface="Hiragino Kaku Gothic Pro W6" charset="-128"/>
                <a:ea typeface="Hiragino Kaku Gothic Pro W6" charset="-128"/>
                <a:cs typeface="Hiragino Kaku Gothic Pro W6" charset="-128"/>
              </a:rPr>
              <a:t>を実施した。</a:t>
            </a:r>
            <a:endParaRPr lang="en-US" altLang="ja-JP" sz="2800" b="1" dirty="0" smtClean="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47702383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メトリクスのポイント</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66</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57200" indent="-457200">
              <a:buFont typeface="Arial" charset="0"/>
              <a:buChar char="•"/>
            </a:pPr>
            <a:r>
              <a:rPr lang="ja-JP" altLang="en-US" sz="2800" b="1" dirty="0">
                <a:solidFill>
                  <a:schemeClr val="tx1"/>
                </a:solidFill>
                <a:latin typeface="Hiragino Kaku Gothic Pro W6" charset="-128"/>
                <a:ea typeface="Hiragino Kaku Gothic Pro W6" charset="-128"/>
                <a:cs typeface="Hiragino Kaku Gothic Pro W6" charset="-128"/>
              </a:rPr>
              <a:t>ステークホルダーが欲するモノ</a:t>
            </a:r>
            <a:r>
              <a:rPr lang="ja-JP" altLang="en-US" sz="2800" b="1" dirty="0" smtClean="0">
                <a:solidFill>
                  <a:schemeClr val="tx1"/>
                </a:solidFill>
                <a:latin typeface="Hiragino Kaku Gothic Pro W6" charset="-128"/>
                <a:ea typeface="Hiragino Kaku Gothic Pro W6" charset="-128"/>
                <a:cs typeface="Hiragino Kaku Gothic Pro W6" charset="-128"/>
              </a:rPr>
              <a:t>を</a:t>
            </a:r>
            <a:r>
              <a:rPr lang="en-US" altLang="ja-JP" sz="2800" b="1" dirty="0" smtClean="0">
                <a:solidFill>
                  <a:schemeClr val="tx1"/>
                </a:solidFill>
                <a:latin typeface="Hiragino Kaku Gothic Pro W6" charset="-128"/>
                <a:ea typeface="Hiragino Kaku Gothic Pro W6" charset="-128"/>
                <a:cs typeface="Hiragino Kaku Gothic Pro W6" charset="-128"/>
              </a:rPr>
              <a:t/>
            </a:r>
            <a:br>
              <a:rPr lang="en-US" altLang="ja-JP" sz="2800" b="1" dirty="0" smtClean="0">
                <a:solidFill>
                  <a:schemeClr val="tx1"/>
                </a:solidFill>
                <a:latin typeface="Hiragino Kaku Gothic Pro W6" charset="-128"/>
                <a:ea typeface="Hiragino Kaku Gothic Pro W6" charset="-128"/>
                <a:cs typeface="Hiragino Kaku Gothic Pro W6" charset="-128"/>
              </a:rPr>
            </a:br>
            <a:r>
              <a:rPr lang="ja-JP" altLang="en-US" sz="2800" b="1" dirty="0" smtClean="0">
                <a:solidFill>
                  <a:srgbClr val="0000FF"/>
                </a:solidFill>
                <a:latin typeface="Hiragino Kaku Gothic Pro W6" charset="-128"/>
                <a:ea typeface="Hiragino Kaku Gothic Pro W6" charset="-128"/>
                <a:cs typeface="Hiragino Kaku Gothic Pro W6" charset="-128"/>
              </a:rPr>
              <a:t>見つけやすくなる</a:t>
            </a:r>
            <a:r>
              <a:rPr lang="ja-JP" altLang="en-US" sz="2800" b="1" dirty="0" smtClean="0">
                <a:solidFill>
                  <a:schemeClr val="tx1"/>
                </a:solidFill>
                <a:latin typeface="Hiragino Kaku Gothic Pro W6" charset="-128"/>
                <a:ea typeface="Hiragino Kaku Gothic Pro W6" charset="-128"/>
                <a:cs typeface="Hiragino Kaku Gothic Pro W6" charset="-128"/>
              </a:rPr>
              <a:t>。</a:t>
            </a:r>
            <a:r>
              <a:rPr lang="en-US" altLang="ja-JP" sz="2800" b="1" dirty="0">
                <a:solidFill>
                  <a:schemeClr val="tx1"/>
                </a:solidFill>
                <a:latin typeface="Hiragino Kaku Gothic Pro W6" charset="-128"/>
                <a:ea typeface="Hiragino Kaku Gothic Pro W6" charset="-128"/>
                <a:cs typeface="Hiragino Kaku Gothic Pro W6" charset="-128"/>
              </a:rPr>
              <a:t/>
            </a:r>
            <a:br>
              <a:rPr lang="en-US" altLang="ja-JP" sz="2800" b="1" dirty="0">
                <a:solidFill>
                  <a:schemeClr val="tx1"/>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　欲するモノを</a:t>
            </a:r>
            <a:r>
              <a:rPr lang="ja-JP" altLang="en-US" sz="2800" b="1" dirty="0" smtClean="0">
                <a:solidFill>
                  <a:srgbClr val="0000FF"/>
                </a:solidFill>
                <a:latin typeface="Hiragino Kaku Gothic Pro W6" charset="-128"/>
                <a:ea typeface="Hiragino Kaku Gothic Pro W6" charset="-128"/>
                <a:cs typeface="Hiragino Kaku Gothic Pro W6" charset="-128"/>
              </a:rPr>
              <a:t>提供</a:t>
            </a:r>
            <a:r>
              <a:rPr lang="ja-JP" altLang="en-US" sz="2800" b="1" dirty="0">
                <a:solidFill>
                  <a:srgbClr val="0000FF"/>
                </a:solidFill>
                <a:latin typeface="Hiragino Kaku Gothic Pro W6" charset="-128"/>
                <a:ea typeface="Hiragino Kaku Gothic Pro W6" charset="-128"/>
                <a:cs typeface="Hiragino Kaku Gothic Pro W6" charset="-128"/>
              </a:rPr>
              <a:t>しやすく</a:t>
            </a:r>
            <a:r>
              <a:rPr lang="ja-JP" altLang="en-US" sz="2800" b="1" dirty="0" smtClean="0">
                <a:solidFill>
                  <a:srgbClr val="0000FF"/>
                </a:solidFill>
                <a:latin typeface="Hiragino Kaku Gothic Pro W6" charset="-128"/>
                <a:ea typeface="Hiragino Kaku Gothic Pro W6" charset="-128"/>
                <a:cs typeface="Hiragino Kaku Gothic Pro W6" charset="-128"/>
              </a:rPr>
              <a:t>なる</a:t>
            </a:r>
            <a:r>
              <a:rPr lang="ja-JP" altLang="en-US" sz="2800" b="1" dirty="0" smtClean="0">
                <a:solidFill>
                  <a:schemeClr val="tx1"/>
                </a:solidFill>
                <a:latin typeface="Hiragino Kaku Gothic Pro W6" charset="-128"/>
                <a:ea typeface="Hiragino Kaku Gothic Pro W6" charset="-128"/>
                <a:cs typeface="Hiragino Kaku Gothic Pro W6" charset="-128"/>
              </a:rPr>
              <a:t>。</a:t>
            </a:r>
            <a:endParaRPr lang="en-US" altLang="ja-JP" sz="2800" b="1" dirty="0">
              <a:solidFill>
                <a:schemeClr val="tx1"/>
              </a:solidFill>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a:solidFill>
                <a:schemeClr val="tx1"/>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a:solidFill>
                  <a:schemeClr val="tx1"/>
                </a:solidFill>
                <a:latin typeface="Hiragino Kaku Gothic Pro W6" charset="-128"/>
                <a:ea typeface="Hiragino Kaku Gothic Pro W6" charset="-128"/>
                <a:cs typeface="Hiragino Kaku Gothic Pro W6" charset="-128"/>
              </a:rPr>
              <a:t>プロダクト開発チーム</a:t>
            </a:r>
            <a:r>
              <a:rPr lang="ja-JP" altLang="en-US" sz="2800" b="1" dirty="0" smtClean="0">
                <a:solidFill>
                  <a:schemeClr val="tx1"/>
                </a:solidFill>
                <a:latin typeface="Hiragino Kaku Gothic Pro W6" charset="-128"/>
                <a:ea typeface="Hiragino Kaku Gothic Pro W6" charset="-128"/>
                <a:cs typeface="Hiragino Kaku Gothic Pro W6" charset="-128"/>
              </a:rPr>
              <a:t>とステークホルダー</a:t>
            </a:r>
            <a:r>
              <a:rPr lang="en-US" altLang="ja-JP" sz="2800" b="1" dirty="0" smtClean="0">
                <a:solidFill>
                  <a:schemeClr val="tx1"/>
                </a:solidFill>
                <a:latin typeface="Hiragino Kaku Gothic Pro W6" charset="-128"/>
                <a:ea typeface="Hiragino Kaku Gothic Pro W6" charset="-128"/>
                <a:cs typeface="Hiragino Kaku Gothic Pro W6" charset="-128"/>
              </a:rPr>
              <a:t/>
            </a:r>
            <a:br>
              <a:rPr lang="en-US" altLang="ja-JP" sz="2800" b="1" dirty="0" smtClean="0">
                <a:solidFill>
                  <a:schemeClr val="tx1"/>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との</a:t>
            </a:r>
            <a:r>
              <a:rPr lang="ja-JP" altLang="en-US" sz="2800" b="1" dirty="0" smtClean="0">
                <a:solidFill>
                  <a:srgbClr val="0000FF"/>
                </a:solidFill>
                <a:latin typeface="Hiragino Kaku Gothic Pro W6" charset="-128"/>
                <a:ea typeface="Hiragino Kaku Gothic Pro W6" charset="-128"/>
                <a:cs typeface="Hiragino Kaku Gothic Pro W6" charset="-128"/>
              </a:rPr>
              <a:t>距離を縮められる</a:t>
            </a:r>
            <a:r>
              <a:rPr lang="ja-JP" altLang="en-US" sz="2800" b="1" dirty="0" smtClean="0">
                <a:solidFill>
                  <a:schemeClr val="tx1"/>
                </a:solidFill>
                <a:latin typeface="Hiragino Kaku Gothic Pro W6" charset="-128"/>
                <a:ea typeface="Hiragino Kaku Gothic Pro W6" charset="-128"/>
                <a:cs typeface="Hiragino Kaku Gothic Pro W6" charset="-128"/>
              </a:rPr>
              <a:t>。</a:t>
            </a:r>
            <a:r>
              <a:rPr lang="en-US" altLang="ja-JP" sz="2800" b="1" dirty="0">
                <a:solidFill>
                  <a:schemeClr val="tx1"/>
                </a:solidFill>
                <a:latin typeface="Hiragino Kaku Gothic Pro W6" charset="-128"/>
                <a:ea typeface="Hiragino Kaku Gothic Pro W6" charset="-128"/>
                <a:cs typeface="Hiragino Kaku Gothic Pro W6" charset="-128"/>
              </a:rPr>
              <a:t/>
            </a:r>
            <a:br>
              <a:rPr lang="en-US" altLang="ja-JP" sz="2800" b="1" dirty="0">
                <a:solidFill>
                  <a:schemeClr val="tx1"/>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　お互いの</a:t>
            </a:r>
            <a:r>
              <a:rPr lang="ja-JP" altLang="en-US" sz="2800" b="1" dirty="0" smtClean="0">
                <a:solidFill>
                  <a:srgbClr val="0000FF"/>
                </a:solidFill>
                <a:latin typeface="Hiragino Kaku Gothic Pro W6" charset="-128"/>
                <a:ea typeface="Hiragino Kaku Gothic Pro W6" charset="-128"/>
                <a:cs typeface="Hiragino Kaku Gothic Pro W6" charset="-128"/>
              </a:rPr>
              <a:t>協働につながる</a:t>
            </a:r>
            <a:r>
              <a:rPr lang="ja-JP" altLang="en-US" sz="2800" b="1" dirty="0" smtClean="0">
                <a:solidFill>
                  <a:schemeClr val="tx1"/>
                </a:solidFill>
                <a:latin typeface="Hiragino Kaku Gothic Pro W6" charset="-128"/>
                <a:ea typeface="Hiragino Kaku Gothic Pro W6" charset="-128"/>
                <a:cs typeface="Hiragino Kaku Gothic Pro W6" charset="-128"/>
              </a:rPr>
              <a:t>。</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marL="457200" indent="-457200">
              <a:buFont typeface="Arial" charset="0"/>
              <a:buChar char="•"/>
            </a:pPr>
            <a:endParaRPr lang="ja-JP" altLang="en-US" sz="2800" b="1" dirty="0">
              <a:solidFill>
                <a:schemeClr val="tx1"/>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solidFill>
                  <a:schemeClr val="tx1"/>
                </a:solidFill>
                <a:latin typeface="Hiragino Kaku Gothic Pro W6" charset="-128"/>
                <a:ea typeface="Hiragino Kaku Gothic Pro W6" charset="-128"/>
                <a:cs typeface="Hiragino Kaku Gothic Pro W6" charset="-128"/>
              </a:rPr>
              <a:t>ステークホルダーからの</a:t>
            </a:r>
            <a:r>
              <a:rPr lang="ja-JP" altLang="en-US" sz="2800" b="1" dirty="0" smtClean="0">
                <a:solidFill>
                  <a:srgbClr val="0000FF"/>
                </a:solidFill>
                <a:latin typeface="Hiragino Kaku Gothic Pro W6" charset="-128"/>
                <a:ea typeface="Hiragino Kaku Gothic Pro W6" charset="-128"/>
                <a:cs typeface="Hiragino Kaku Gothic Pro W6" charset="-128"/>
              </a:rPr>
              <a:t>評価が高くなる</a:t>
            </a:r>
            <a:r>
              <a:rPr lang="ja-JP" altLang="en-US" sz="2800" b="1" dirty="0" smtClean="0">
                <a:solidFill>
                  <a:schemeClr val="tx1"/>
                </a:solidFill>
                <a:latin typeface="Hiragino Kaku Gothic Pro W6" charset="-128"/>
                <a:ea typeface="Hiragino Kaku Gothic Pro W6" charset="-128"/>
                <a:cs typeface="Hiragino Kaku Gothic Pro W6" charset="-128"/>
              </a:rPr>
              <a:t>。</a:t>
            </a:r>
            <a:endParaRPr lang="ja-JP" altLang="en-US" sz="2800" b="1"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21356844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67</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algn="ctr"/>
            <a:r>
              <a:rPr lang="ja-JP" altLang="en-US" sz="4800" b="1" dirty="0" smtClean="0">
                <a:solidFill>
                  <a:srgbClr val="0000FF"/>
                </a:solidFill>
                <a:latin typeface="Hiragino Kaku Gothic Pro W6" charset="-128"/>
                <a:ea typeface="Hiragino Kaku Gothic Pro W6" charset="-128"/>
                <a:cs typeface="Hiragino Kaku Gothic Pro W6" charset="-128"/>
              </a:rPr>
              <a:t>メトリクスで</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4800" b="1" dirty="0" smtClean="0">
                <a:solidFill>
                  <a:srgbClr val="0000FF"/>
                </a:solidFill>
                <a:latin typeface="Hiragino Kaku Gothic Pro W6" charset="-128"/>
                <a:ea typeface="Hiragino Kaku Gothic Pro W6" charset="-128"/>
                <a:cs typeface="Hiragino Kaku Gothic Pro W6" charset="-128"/>
              </a:rPr>
              <a:t>「仲間」になろう！</a:t>
            </a:r>
            <a:endParaRPr lang="ja-JP" altLang="en-US" sz="4800" b="1" dirty="0">
              <a:latin typeface="Hiragino Kaku Gothic Pro W6" charset="-128"/>
              <a:ea typeface="Hiragino Kaku Gothic Pro W6" charset="-128"/>
              <a:cs typeface="Hiragino Kaku Gothic Pro W6" charset="-128"/>
            </a:endParaRPr>
          </a:p>
        </p:txBody>
      </p:sp>
      <p:sp>
        <p:nvSpPr>
          <p:cNvPr id="5" name="コンテンツ プレースホルダー 8"/>
          <p:cNvSpPr txBox="1">
            <a:spLocks/>
          </p:cNvSpPr>
          <p:nvPr/>
        </p:nvSpPr>
        <p:spPr>
          <a:xfrm>
            <a:off x="6684135"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dirty="0"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864" y="3285234"/>
            <a:ext cx="4224271" cy="2810765"/>
          </a:xfrm>
          <a:prstGeom prst="rect">
            <a:avLst/>
          </a:prstGeom>
        </p:spPr>
      </p:pic>
      <p:sp>
        <p:nvSpPr>
          <p:cNvPr id="8" name="タイトル 1"/>
          <p:cNvSpPr>
            <a:spLocks noGrp="1"/>
          </p:cNvSpPr>
          <p:nvPr>
            <p:ph type="title"/>
          </p:nvPr>
        </p:nvSpPr>
        <p:spPr>
          <a:xfrm>
            <a:off x="0" y="328806"/>
            <a:ext cx="9144000" cy="524442"/>
          </a:xfrm>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ステークホルダーとメトリクス</a:t>
            </a:r>
            <a:endParaRPr kumimoji="1" lang="ja-JP" altLang="en-US" sz="4800" b="1">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9296418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b="1" dirty="0">
                <a:latin typeface="Hiragino Kaku Gothic Pro W6" charset="-128"/>
                <a:ea typeface="Hiragino Kaku Gothic Pro W6" charset="-128"/>
                <a:cs typeface="Hiragino Kaku Gothic Pro W6" charset="-128"/>
              </a:rPr>
              <a:t>3. </a:t>
            </a:r>
            <a:r>
              <a:rPr lang="ja-JP" altLang="en-US" sz="7200" b="1" dirty="0">
                <a:latin typeface="Hiragino Kaku Gothic Pro W6" charset="-128"/>
                <a:ea typeface="Hiragino Kaku Gothic Pro W6" charset="-128"/>
                <a:cs typeface="Hiragino Kaku Gothic Pro W6" charset="-128"/>
              </a:rPr>
              <a:t>メトリクス</a:t>
            </a:r>
            <a:r>
              <a:rPr lang="ja-JP" altLang="en-US" sz="7200" b="1" dirty="0" smtClean="0">
                <a:latin typeface="Hiragino Kaku Gothic Pro W6" charset="-128"/>
                <a:ea typeface="Hiragino Kaku Gothic Pro W6" charset="-128"/>
                <a:cs typeface="Hiragino Kaku Gothic Pro W6" charset="-128"/>
              </a:rPr>
              <a:t>の</a:t>
            </a:r>
            <a:r>
              <a:rPr lang="en-US" altLang="ja-JP" sz="7200" b="1" dirty="0" smtClean="0">
                <a:latin typeface="Hiragino Kaku Gothic Pro W6" charset="-128"/>
                <a:ea typeface="Hiragino Kaku Gothic Pro W6" charset="-128"/>
                <a:cs typeface="Hiragino Kaku Gothic Pro W6" charset="-128"/>
              </a:rPr>
              <a:t/>
            </a:r>
            <a:br>
              <a:rPr lang="en-US" altLang="ja-JP" sz="7200" b="1" dirty="0" smtClean="0">
                <a:latin typeface="Hiragino Kaku Gothic Pro W6" charset="-128"/>
                <a:ea typeface="Hiragino Kaku Gothic Pro W6" charset="-128"/>
                <a:cs typeface="Hiragino Kaku Gothic Pro W6" charset="-128"/>
              </a:rPr>
            </a:br>
            <a:r>
              <a:rPr lang="ja-JP" altLang="en-US" sz="7200" b="1" dirty="0" smtClean="0">
                <a:latin typeface="Hiragino Kaku Gothic Pro W6" charset="-128"/>
                <a:ea typeface="Hiragino Kaku Gothic Pro W6" charset="-128"/>
                <a:cs typeface="Hiragino Kaku Gothic Pro W6" charset="-128"/>
              </a:rPr>
              <a:t>実践的</a:t>
            </a:r>
            <a:r>
              <a:rPr lang="ja-JP" altLang="en-US" sz="7200" b="1" dirty="0">
                <a:latin typeface="Hiragino Kaku Gothic Pro W6" charset="-128"/>
                <a:ea typeface="Hiragino Kaku Gothic Pro W6" charset="-128"/>
                <a:cs typeface="Hiragino Kaku Gothic Pro W6" charset="-128"/>
              </a:rPr>
              <a:t>活用法</a:t>
            </a:r>
            <a:endParaRPr kumimoji="1" lang="ja-JP" altLang="en-US" sz="7200" dirty="0"/>
          </a:p>
        </p:txBody>
      </p:sp>
    </p:spTree>
    <p:extLst>
      <p:ext uri="{BB962C8B-B14F-4D97-AF65-F5344CB8AC3E}">
        <p14:creationId xmlns:p14="http://schemas.microsoft.com/office/powerpoint/2010/main" val="78106379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69</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lvl="0" indent="-428625" algn="ctr" defTabSz="914400">
              <a:lnSpc>
                <a:spcPct val="100000"/>
              </a:lnSpc>
              <a:spcBef>
                <a:spcPts val="0"/>
              </a:spcBef>
            </a:pPr>
            <a:r>
              <a:rPr lang="ja-JP" altLang="en-US" sz="6000" b="1" dirty="0" smtClean="0">
                <a:solidFill>
                  <a:schemeClr val="tx2"/>
                </a:solidFill>
                <a:latin typeface="Hiragino Kaku Gothic Pro W6" charset="-128"/>
                <a:ea typeface="Hiragino Kaku Gothic Pro W6" charset="-128"/>
                <a:cs typeface="Hiragino Kaku Gothic Pro W6" charset="-128"/>
              </a:rPr>
              <a:t>コードカバレッジの</a:t>
            </a:r>
            <a:endParaRPr lang="en-US" altLang="ja-JP" sz="6000" b="1" dirty="0" smtClean="0">
              <a:solidFill>
                <a:schemeClr val="tx2"/>
              </a:solidFill>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6000" b="1" dirty="0" smtClean="0">
                <a:solidFill>
                  <a:schemeClr val="tx2"/>
                </a:solidFill>
                <a:latin typeface="Hiragino Kaku Gothic Pro W6" charset="-128"/>
                <a:ea typeface="Hiragino Kaku Gothic Pro W6" charset="-128"/>
                <a:cs typeface="Hiragino Kaku Gothic Pro W6" charset="-128"/>
              </a:rPr>
              <a:t>社内事例</a:t>
            </a:r>
            <a:endParaRPr lang="ja-JP" altLang="en-US" sz="6000" b="1" dirty="0">
              <a:solidFill>
                <a:schemeClr val="tx2"/>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8247995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参加目的</a:t>
            </a:r>
            <a:r>
              <a:rPr kumimoji="1" lang="en-US" altLang="ja-JP" dirty="0" smtClean="0"/>
              <a:t> (1)</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lang="ja-JP" altLang="en-US" sz="3600" dirty="0" smtClean="0"/>
              <a:t>以下に関する最新の動向を知りたい</a:t>
            </a:r>
            <a:endParaRPr lang="en-US" altLang="ja-JP" sz="3600" dirty="0" smtClean="0"/>
          </a:p>
          <a:p>
            <a:pPr marL="1085837" lvl="1" indent="-571500">
              <a:buFont typeface="Arial" charset="0"/>
              <a:buChar char="•"/>
            </a:pPr>
            <a:r>
              <a:rPr kumimoji="1" lang="ja-JP" altLang="en-US" dirty="0" smtClean="0"/>
              <a:t>アジャイルメトリクス</a:t>
            </a:r>
            <a:endParaRPr kumimoji="1" lang="en-US" altLang="ja-JP" dirty="0" smtClean="0"/>
          </a:p>
          <a:p>
            <a:pPr marL="1085837" lvl="1" indent="-571500">
              <a:buFont typeface="Arial" charset="0"/>
              <a:buChar char="•"/>
            </a:pPr>
            <a:r>
              <a:rPr kumimoji="1" lang="en-US" altLang="ja-JP" dirty="0" smtClean="0"/>
              <a:t>DevOps</a:t>
            </a:r>
          </a:p>
          <a:p>
            <a:pPr marL="1085837" lvl="1" indent="-571500">
              <a:buFont typeface="Arial" charset="0"/>
              <a:buChar char="•"/>
            </a:pPr>
            <a:r>
              <a:rPr kumimoji="1" lang="en-US" altLang="ja-JP" dirty="0" smtClean="0"/>
              <a:t>Mob Programming</a:t>
            </a:r>
            <a:endParaRPr kumimoji="1" lang="en-US" altLang="ja-JP" dirty="0" smtClean="0"/>
          </a:p>
        </p:txBody>
      </p:sp>
    </p:spTree>
    <p:extLst>
      <p:ext uri="{BB962C8B-B14F-4D97-AF65-F5344CB8AC3E}">
        <p14:creationId xmlns:p14="http://schemas.microsoft.com/office/powerpoint/2010/main" val="28720268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8"/>
          <p:cNvSpPr>
            <a:spLocks noGrp="1"/>
          </p:cNvSpPr>
          <p:nvPr>
            <p:ph idx="1"/>
          </p:nvPr>
        </p:nvSpPr>
        <p:spPr>
          <a:xfrm>
            <a:off x="628650" y="1689099"/>
            <a:ext cx="7886700" cy="4406901"/>
          </a:xfrm>
          <a:noFill/>
          <a:ln>
            <a:noFill/>
          </a:ln>
        </p:spPr>
        <p:txBody>
          <a:bodyPr anchor="t">
            <a:noAutofit/>
          </a:bodyPr>
          <a:lstStyle/>
          <a:p>
            <a:pPr algn="ctr"/>
            <a:r>
              <a:rPr lang="ja-JP" altLang="en-US" sz="2800" b="1" dirty="0" smtClean="0">
                <a:latin typeface="Hiragino Kaku Gothic Pro W6" charset="-128"/>
                <a:ea typeface="Hiragino Kaku Gothic Pro W6" charset="-128"/>
                <a:cs typeface="Hiragino Kaku Gothic Pro W6" charset="-128"/>
              </a:rPr>
              <a:t>（ユニット）テストの自動化を</a:t>
            </a:r>
            <a:r>
              <a:rPr lang="ja-JP" altLang="en-US" sz="2800" b="1" dirty="0" smtClean="0">
                <a:solidFill>
                  <a:srgbClr val="0000FF"/>
                </a:solidFill>
                <a:latin typeface="Hiragino Kaku Gothic Pro W6" charset="-128"/>
                <a:ea typeface="Hiragino Kaku Gothic Pro W6" charset="-128"/>
                <a:cs typeface="Hiragino Kaku Gothic Pro W6" charset="-128"/>
              </a:rPr>
              <a:t>推進</a:t>
            </a:r>
            <a:r>
              <a:rPr lang="ja-JP" altLang="en-US" sz="2800" b="1" dirty="0" smtClean="0">
                <a:latin typeface="Hiragino Kaku Gothic Pro W6" charset="-128"/>
                <a:ea typeface="Hiragino Kaku Gothic Pro W6" charset="-128"/>
                <a:cs typeface="Hiragino Kaku Gothic Pro W6" charset="-128"/>
              </a:rPr>
              <a:t>するため、</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dirty="0" smtClean="0">
                <a:latin typeface="Hiragino Kaku Gothic Pro W6" charset="-128"/>
                <a:ea typeface="Hiragino Kaku Gothic Pro W6" charset="-128"/>
                <a:cs typeface="Hiragino Kaku Gothic Pro W6" charset="-128"/>
              </a:rPr>
              <a:t>コードカバレッジを取得してみた。</a:t>
            </a:r>
            <a:endParaRPr lang="ja-JP" altLang="en-US" sz="2800" b="1" dirty="0">
              <a:solidFill>
                <a:srgbClr val="FF0000"/>
              </a:solidFill>
              <a:latin typeface="Hiragino Kaku Gothic Pro W6" charset="-128"/>
              <a:ea typeface="Hiragino Kaku Gothic Pro W6" charset="-128"/>
              <a:cs typeface="Hiragino Kaku Gothic Pro W6" charset="-128"/>
            </a:endParaRPr>
          </a:p>
        </p:txBody>
      </p:sp>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最初のアクション</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70</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448" y="3140596"/>
            <a:ext cx="4433104" cy="2955403"/>
          </a:xfrm>
          <a:prstGeom prst="rect">
            <a:avLst/>
          </a:prstGeom>
          <a:ln>
            <a:noFill/>
          </a:ln>
        </p:spPr>
      </p:pic>
      <p:sp>
        <p:nvSpPr>
          <p:cNvPr id="8" name="コンテンツ プレースホルダー 8"/>
          <p:cNvSpPr txBox="1">
            <a:spLocks/>
          </p:cNvSpPr>
          <p:nvPr/>
        </p:nvSpPr>
        <p:spPr>
          <a:xfrm>
            <a:off x="6788552"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201709581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数値の変化とその分析例</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71</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344196"/>
            <a:ext cx="7886699" cy="3092230"/>
          </a:xfrm>
          <a:prstGeom prst="rect">
            <a:avLst/>
          </a:prstGeom>
          <a:ln>
            <a:solidFill>
              <a:schemeClr val="accent1"/>
            </a:solidFill>
          </a:ln>
        </p:spPr>
      </p:pic>
      <p:sp>
        <p:nvSpPr>
          <p:cNvPr id="8" name="四角形吹き出し 7"/>
          <p:cNvSpPr/>
          <p:nvPr/>
        </p:nvSpPr>
        <p:spPr>
          <a:xfrm>
            <a:off x="5608688" y="3627475"/>
            <a:ext cx="1800000" cy="720000"/>
          </a:xfrm>
          <a:prstGeom prst="wedgeRectCallout">
            <a:avLst>
              <a:gd name="adj1" fmla="val -76840"/>
              <a:gd name="adj2" fmla="val 52374"/>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lumMod val="50000"/>
                  </a:schemeClr>
                </a:solidFill>
                <a:latin typeface="Hiragino Kaku Gothic Pro W3" charset="-128"/>
                <a:ea typeface="Hiragino Kaku Gothic Pro W3" charset="-128"/>
                <a:cs typeface="Hiragino Kaku Gothic Pro W3" charset="-128"/>
              </a:rPr>
              <a:t>何か問題が</a:t>
            </a:r>
            <a:endParaRPr kumimoji="1" lang="en-US" altLang="ja-JP" sz="1600" dirty="0" smtClean="0">
              <a:solidFill>
                <a:schemeClr val="tx1">
                  <a:lumMod val="50000"/>
                </a:schemeClr>
              </a:solidFill>
              <a:latin typeface="Hiragino Kaku Gothic Pro W3" charset="-128"/>
              <a:ea typeface="Hiragino Kaku Gothic Pro W3" charset="-128"/>
              <a:cs typeface="Hiragino Kaku Gothic Pro W3" charset="-128"/>
            </a:endParaRPr>
          </a:p>
          <a:p>
            <a:pPr algn="ctr"/>
            <a:r>
              <a:rPr lang="ja-JP" altLang="en-US" sz="1600" dirty="0" smtClean="0">
                <a:solidFill>
                  <a:schemeClr val="tx1">
                    <a:lumMod val="50000"/>
                  </a:schemeClr>
                </a:solidFill>
                <a:latin typeface="Hiragino Kaku Gothic Pro W3" charset="-128"/>
                <a:ea typeface="Hiragino Kaku Gothic Pro W3" charset="-128"/>
                <a:cs typeface="Hiragino Kaku Gothic Pro W3" charset="-128"/>
              </a:rPr>
              <a:t>起きている！</a:t>
            </a:r>
            <a:endParaRPr lang="en-US" altLang="ja-JP" sz="1600" dirty="0" smtClean="0">
              <a:solidFill>
                <a:schemeClr val="tx1">
                  <a:lumMod val="50000"/>
                </a:schemeClr>
              </a:solidFill>
              <a:latin typeface="Hiragino Kaku Gothic Pro W3" charset="-128"/>
              <a:ea typeface="Hiragino Kaku Gothic Pro W3" charset="-128"/>
              <a:cs typeface="Hiragino Kaku Gothic Pro W3" charset="-128"/>
            </a:endParaRPr>
          </a:p>
          <a:p>
            <a:pPr algn="ctr"/>
            <a:r>
              <a:rPr kumimoji="1" lang="ja-JP" altLang="en-US" sz="1600" dirty="0" smtClean="0">
                <a:solidFill>
                  <a:schemeClr val="tx1">
                    <a:lumMod val="50000"/>
                  </a:schemeClr>
                </a:solidFill>
                <a:latin typeface="Hiragino Kaku Gothic Pro W3" charset="-128"/>
                <a:ea typeface="Hiragino Kaku Gothic Pro W3" charset="-128"/>
                <a:cs typeface="Hiragino Kaku Gothic Pro W3" charset="-128"/>
              </a:rPr>
              <a:t>→</a:t>
            </a:r>
            <a:r>
              <a:rPr kumimoji="1" lang="ja-JP" altLang="en-US" sz="1600" b="1" dirty="0" smtClean="0">
                <a:solidFill>
                  <a:srgbClr val="FF0000"/>
                </a:solidFill>
                <a:latin typeface="Hiragino Kaku Gothic Pro W3" charset="-128"/>
                <a:ea typeface="Hiragino Kaku Gothic Pro W3" charset="-128"/>
                <a:cs typeface="Hiragino Kaku Gothic Pro W3" charset="-128"/>
              </a:rPr>
              <a:t>アクション！</a:t>
            </a:r>
            <a:endParaRPr kumimoji="1" lang="ja-JP" altLang="en-US" sz="1600" b="1" dirty="0">
              <a:solidFill>
                <a:srgbClr val="FF0000"/>
              </a:solidFill>
              <a:latin typeface="Hiragino Kaku Gothic Pro W3" charset="-128"/>
              <a:ea typeface="Hiragino Kaku Gothic Pro W3" charset="-128"/>
              <a:cs typeface="Hiragino Kaku Gothic Pro W3" charset="-128"/>
            </a:endParaRPr>
          </a:p>
        </p:txBody>
      </p:sp>
      <p:sp>
        <p:nvSpPr>
          <p:cNvPr id="6" name="四角形吹き出し 5"/>
          <p:cNvSpPr/>
          <p:nvPr/>
        </p:nvSpPr>
        <p:spPr>
          <a:xfrm>
            <a:off x="1332209" y="2660268"/>
            <a:ext cx="1440000" cy="720000"/>
          </a:xfrm>
          <a:prstGeom prst="wedgeRectCallout">
            <a:avLst>
              <a:gd name="adj1" fmla="val 65206"/>
              <a:gd name="adj2" fmla="val 6813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lumMod val="50000"/>
                  </a:schemeClr>
                </a:solidFill>
                <a:latin typeface="Hiragino Kaku Gothic Pro W3" charset="-128"/>
                <a:ea typeface="Hiragino Kaku Gothic Pro W3" charset="-128"/>
                <a:cs typeface="Hiragino Kaku Gothic Pro W3" charset="-128"/>
              </a:rPr>
              <a:t>テストが</a:t>
            </a:r>
            <a:endParaRPr kumimoji="1" lang="en-US" altLang="ja-JP" sz="1600" dirty="0" smtClean="0">
              <a:solidFill>
                <a:schemeClr val="tx1">
                  <a:lumMod val="50000"/>
                </a:schemeClr>
              </a:solidFill>
              <a:latin typeface="Hiragino Kaku Gothic Pro W3" charset="-128"/>
              <a:ea typeface="Hiragino Kaku Gothic Pro W3" charset="-128"/>
              <a:cs typeface="Hiragino Kaku Gothic Pro W3" charset="-128"/>
            </a:endParaRPr>
          </a:p>
          <a:p>
            <a:pPr algn="ctr"/>
            <a:r>
              <a:rPr lang="ja-JP" altLang="en-US" sz="1600" dirty="0" smtClean="0">
                <a:solidFill>
                  <a:schemeClr val="tx1">
                    <a:lumMod val="50000"/>
                  </a:schemeClr>
                </a:solidFill>
                <a:latin typeface="Hiragino Kaku Gothic Pro W3" charset="-128"/>
                <a:ea typeface="Hiragino Kaku Gothic Pro W3" charset="-128"/>
                <a:cs typeface="Hiragino Kaku Gothic Pro W3" charset="-128"/>
              </a:rPr>
              <a:t>着実に</a:t>
            </a:r>
            <a:endParaRPr lang="en-US" altLang="ja-JP" sz="1600" dirty="0" smtClean="0">
              <a:solidFill>
                <a:schemeClr val="tx1">
                  <a:lumMod val="50000"/>
                </a:schemeClr>
              </a:solidFill>
              <a:latin typeface="Hiragino Kaku Gothic Pro W3" charset="-128"/>
              <a:ea typeface="Hiragino Kaku Gothic Pro W3" charset="-128"/>
              <a:cs typeface="Hiragino Kaku Gothic Pro W3" charset="-128"/>
            </a:endParaRPr>
          </a:p>
          <a:p>
            <a:pPr algn="ctr"/>
            <a:r>
              <a:rPr kumimoji="1" lang="ja-JP" altLang="en-US" sz="1600" dirty="0" smtClean="0">
                <a:solidFill>
                  <a:schemeClr val="tx1">
                    <a:lumMod val="50000"/>
                  </a:schemeClr>
                </a:solidFill>
                <a:latin typeface="Hiragino Kaku Gothic Pro W3" charset="-128"/>
                <a:ea typeface="Hiragino Kaku Gothic Pro W3" charset="-128"/>
                <a:cs typeface="Hiragino Kaku Gothic Pro W3" charset="-128"/>
              </a:rPr>
              <a:t>増えている</a:t>
            </a:r>
            <a:endParaRPr kumimoji="1" lang="ja-JP" altLang="en-US" sz="1600" dirty="0">
              <a:solidFill>
                <a:schemeClr val="tx1">
                  <a:lumMod val="50000"/>
                </a:schemeClr>
              </a:solidFill>
              <a:latin typeface="Hiragino Kaku Gothic Pro W3" charset="-128"/>
              <a:ea typeface="Hiragino Kaku Gothic Pro W3" charset="-128"/>
              <a:cs typeface="Hiragino Kaku Gothic Pro W3" charset="-128"/>
            </a:endParaRPr>
          </a:p>
        </p:txBody>
      </p:sp>
      <p:sp>
        <p:nvSpPr>
          <p:cNvPr id="9" name="四角形吹き出し 8"/>
          <p:cNvSpPr/>
          <p:nvPr/>
        </p:nvSpPr>
        <p:spPr>
          <a:xfrm>
            <a:off x="3025032" y="1624196"/>
            <a:ext cx="1800000" cy="720000"/>
          </a:xfrm>
          <a:prstGeom prst="wedgeRectCallout">
            <a:avLst>
              <a:gd name="adj1" fmla="val -762"/>
              <a:gd name="adj2" fmla="val 14379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lumMod val="50000"/>
                  </a:schemeClr>
                </a:solidFill>
                <a:latin typeface="Hiragino Kaku Gothic Pro W3" charset="-128"/>
                <a:ea typeface="Hiragino Kaku Gothic Pro W3" charset="-128"/>
                <a:cs typeface="Hiragino Kaku Gothic Pro W3" charset="-128"/>
              </a:rPr>
              <a:t>伸びが悪い</a:t>
            </a:r>
            <a:endParaRPr kumimoji="1" lang="en-US" altLang="ja-JP" sz="1600" dirty="0" smtClean="0">
              <a:solidFill>
                <a:schemeClr val="tx1">
                  <a:lumMod val="50000"/>
                </a:schemeClr>
              </a:solidFill>
              <a:latin typeface="Hiragino Kaku Gothic Pro W3" charset="-128"/>
              <a:ea typeface="Hiragino Kaku Gothic Pro W3" charset="-128"/>
              <a:cs typeface="Hiragino Kaku Gothic Pro W3" charset="-128"/>
            </a:endParaRPr>
          </a:p>
          <a:p>
            <a:pPr algn="ctr"/>
            <a:r>
              <a:rPr lang="ja-JP" altLang="en-US" sz="1600" dirty="0" smtClean="0">
                <a:solidFill>
                  <a:schemeClr val="tx1">
                    <a:lumMod val="50000"/>
                  </a:schemeClr>
                </a:solidFill>
                <a:latin typeface="Hiragino Kaku Gothic Pro W3" charset="-128"/>
                <a:ea typeface="Hiragino Kaku Gothic Pro W3" charset="-128"/>
                <a:cs typeface="Hiragino Kaku Gothic Pro W3" charset="-128"/>
              </a:rPr>
              <a:t>→</a:t>
            </a:r>
            <a:r>
              <a:rPr lang="ja-JP" altLang="en-US" sz="1600" b="1" dirty="0" smtClean="0">
                <a:solidFill>
                  <a:srgbClr val="FF0000"/>
                </a:solidFill>
                <a:latin typeface="Hiragino Kaku Gothic Pro W3" charset="-128"/>
                <a:ea typeface="Hiragino Kaku Gothic Pro W3" charset="-128"/>
                <a:cs typeface="Hiragino Kaku Gothic Pro W3" charset="-128"/>
              </a:rPr>
              <a:t>アクション？</a:t>
            </a:r>
            <a:endParaRPr kumimoji="1" lang="ja-JP" altLang="en-US" sz="1600" b="1" dirty="0">
              <a:solidFill>
                <a:srgbClr val="FF0000"/>
              </a:solidFill>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1811988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72</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28625" lvl="0" indent="-428625" algn="ctr" defTabSz="914400">
              <a:lnSpc>
                <a:spcPct val="100000"/>
              </a:lnSpc>
              <a:spcBef>
                <a:spcPts val="0"/>
              </a:spcBef>
            </a:pPr>
            <a:r>
              <a:rPr lang="ja-JP" altLang="en-US" sz="4800" b="1" dirty="0" smtClean="0">
                <a:solidFill>
                  <a:schemeClr val="tx2"/>
                </a:solidFill>
                <a:latin typeface="Hiragino Kaku Gothic Pro W6" charset="-128"/>
                <a:ea typeface="Hiragino Kaku Gothic Pro W6" charset="-128"/>
                <a:cs typeface="Hiragino Kaku Gothic Pro W6" charset="-128"/>
              </a:rPr>
              <a:t>順調だと思っていた</a:t>
            </a:r>
            <a:endParaRPr lang="en-US" altLang="ja-JP" sz="4800" b="1" dirty="0" smtClean="0">
              <a:solidFill>
                <a:schemeClr val="tx2"/>
              </a:solidFill>
              <a:latin typeface="Hiragino Kaku Gothic Pro W6" charset="-128"/>
              <a:ea typeface="Hiragino Kaku Gothic Pro W6" charset="-128"/>
              <a:cs typeface="Hiragino Kaku Gothic Pro W6" charset="-128"/>
            </a:endParaRPr>
          </a:p>
          <a:p>
            <a:pPr marL="428625" lvl="0" indent="-428625" algn="ctr" defTabSz="914400">
              <a:lnSpc>
                <a:spcPct val="100000"/>
              </a:lnSpc>
              <a:spcBef>
                <a:spcPts val="0"/>
              </a:spcBef>
            </a:pPr>
            <a:r>
              <a:rPr lang="ja-JP" altLang="en-US" sz="4800" b="1" dirty="0" smtClean="0">
                <a:solidFill>
                  <a:schemeClr val="tx2"/>
                </a:solidFill>
                <a:latin typeface="Hiragino Kaku Gothic Pro W6" charset="-128"/>
                <a:ea typeface="Hiragino Kaku Gothic Pro W6" charset="-128"/>
                <a:cs typeface="Hiragino Kaku Gothic Pro W6" charset="-128"/>
              </a:rPr>
              <a:t>ある日のこと</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
        <p:nvSpPr>
          <p:cNvPr id="5" name="コンテンツ プレースホルダー 8"/>
          <p:cNvSpPr txBox="1">
            <a:spLocks/>
          </p:cNvSpPr>
          <p:nvPr/>
        </p:nvSpPr>
        <p:spPr>
          <a:xfrm>
            <a:off x="6793706" y="5936755"/>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293" y="3287977"/>
            <a:ext cx="4443413" cy="2950903"/>
          </a:xfrm>
          <a:prstGeom prst="rect">
            <a:avLst/>
          </a:prstGeom>
        </p:spPr>
      </p:pic>
    </p:spTree>
    <p:extLst>
      <p:ext uri="{BB962C8B-B14F-4D97-AF65-F5344CB8AC3E}">
        <p14:creationId xmlns:p14="http://schemas.microsoft.com/office/powerpoint/2010/main" val="2910036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ある日のメンバーからの報告</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73</a:t>
            </a:fld>
            <a:endParaRPr kumimoji="1" lang="ja-JP" altLang="en-US"/>
          </a:p>
        </p:txBody>
      </p:sp>
      <p:sp>
        <p:nvSpPr>
          <p:cNvPr id="9" name="コンテンツ プレースホルダー 8"/>
          <p:cNvSpPr>
            <a:spLocks noGrp="1"/>
          </p:cNvSpPr>
          <p:nvPr>
            <p:ph idx="1"/>
          </p:nvPr>
        </p:nvSpPr>
        <p:spPr>
          <a:solidFill>
            <a:srgbClr val="FFC000"/>
          </a:solidFill>
          <a:ln>
            <a:solidFill>
              <a:schemeClr val="tx1">
                <a:lumMod val="50000"/>
              </a:schemeClr>
            </a:solidFill>
          </a:ln>
        </p:spPr>
        <p:txBody>
          <a:bodyPr anchor="t">
            <a:noAutofit/>
          </a:bodyPr>
          <a:lstStyle/>
          <a:p>
            <a:r>
              <a:rPr lang="ja-JP" altLang="en-US" sz="2800" b="1" smtClean="0">
                <a:solidFill>
                  <a:schemeClr val="tx1"/>
                </a:solidFill>
                <a:latin typeface="Hiragino Kaku Gothic Pro W6" charset="-128"/>
                <a:ea typeface="Hiragino Kaku Gothic Pro W6" charset="-128"/>
                <a:cs typeface="Hiragino Kaku Gothic Pro W6" charset="-128"/>
              </a:rPr>
              <a:t>コードカバレッジ</a:t>
            </a:r>
            <a:r>
              <a:rPr lang="en-US" altLang="ja-JP" sz="2800" b="1" dirty="0" smtClean="0">
                <a:solidFill>
                  <a:schemeClr val="tx1"/>
                </a:solidFill>
                <a:latin typeface="Hiragino Kaku Gothic Pro W6" charset="-128"/>
                <a:ea typeface="Hiragino Kaku Gothic Pro W6" charset="-128"/>
                <a:cs typeface="Hiragino Kaku Gothic Pro W6" charset="-128"/>
              </a:rPr>
              <a:t>60%</a:t>
            </a:r>
            <a:r>
              <a:rPr lang="ja-JP" altLang="en-US" sz="2800" b="1" smtClean="0">
                <a:solidFill>
                  <a:schemeClr val="tx1"/>
                </a:solidFill>
                <a:latin typeface="Hiragino Kaku Gothic Pro W6" charset="-128"/>
                <a:ea typeface="Hiragino Kaku Gothic Pro W6" charset="-128"/>
                <a:cs typeface="Hiragino Kaku Gothic Pro W6" charset="-128"/>
              </a:rPr>
              <a:t>突破！</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r>
              <a:rPr lang="ja-JP" altLang="en-US" sz="2800" b="1" smtClean="0">
                <a:solidFill>
                  <a:schemeClr val="tx1"/>
                </a:solidFill>
                <a:latin typeface="Hiragino Kaku Gothic Pro W6" charset="-128"/>
                <a:ea typeface="Hiragino Kaku Gothic Pro W6" charset="-128"/>
                <a:cs typeface="Hiragino Kaku Gothic Pro W6" charset="-128"/>
              </a:rPr>
              <a:t>もう少しで</a:t>
            </a:r>
            <a:r>
              <a:rPr lang="en-US" altLang="ja-JP" sz="2800" b="1" dirty="0">
                <a:solidFill>
                  <a:schemeClr val="tx1"/>
                </a:solidFill>
                <a:latin typeface="Hiragino Kaku Gothic Pro W6" charset="-128"/>
                <a:ea typeface="Hiragino Kaku Gothic Pro W6" charset="-128"/>
                <a:cs typeface="Hiragino Kaku Gothic Pro W6" charset="-128"/>
              </a:rPr>
              <a:t>8</a:t>
            </a:r>
            <a:r>
              <a:rPr lang="en-US" altLang="ja-JP" sz="2800" b="1" dirty="0" smtClean="0">
                <a:solidFill>
                  <a:schemeClr val="tx1"/>
                </a:solidFill>
                <a:latin typeface="Hiragino Kaku Gothic Pro W6" charset="-128"/>
                <a:ea typeface="Hiragino Kaku Gothic Pro W6" charset="-128"/>
                <a:cs typeface="Hiragino Kaku Gothic Pro W6" charset="-128"/>
              </a:rPr>
              <a:t>0%</a:t>
            </a:r>
            <a:r>
              <a:rPr lang="ja-JP" altLang="en-US" sz="2800" b="1" smtClean="0">
                <a:solidFill>
                  <a:schemeClr val="tx1"/>
                </a:solidFill>
                <a:latin typeface="Hiragino Kaku Gothic Pro W6" charset="-128"/>
                <a:ea typeface="Hiragino Kaku Gothic Pro W6" charset="-128"/>
                <a:cs typeface="Hiragino Kaku Gothic Pro W6" charset="-128"/>
              </a:rPr>
              <a:t>にできます。</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endParaRPr lang="en-US" altLang="ja-JP" sz="2800" b="1" dirty="0" smtClean="0">
              <a:solidFill>
                <a:schemeClr val="tx1"/>
              </a:solidFill>
              <a:latin typeface="Hiragino Kaku Gothic Pro W6" charset="-128"/>
              <a:ea typeface="Hiragino Kaku Gothic Pro W6" charset="-128"/>
              <a:cs typeface="Hiragino Kaku Gothic Pro W6" charset="-128"/>
            </a:endParaRPr>
          </a:p>
          <a:p>
            <a:r>
              <a:rPr lang="ja-JP" altLang="en-US" sz="2800" b="1" smtClean="0">
                <a:solidFill>
                  <a:srgbClr val="FF0000"/>
                </a:solidFill>
                <a:latin typeface="Hiragino Kaku Gothic Pro W6" charset="-128"/>
                <a:ea typeface="Hiragino Kaku Gothic Pro W6" charset="-128"/>
                <a:cs typeface="Hiragino Kaku Gothic Pro W6" charset="-128"/>
              </a:rPr>
              <a:t>ほとんど修正のない、簡単にテストを</a:t>
            </a:r>
            <a:r>
              <a:rPr lang="en-US" altLang="ja-JP" sz="2800" b="1" dirty="0">
                <a:solidFill>
                  <a:srgbClr val="FF0000"/>
                </a:solidFill>
                <a:latin typeface="Hiragino Kaku Gothic Pro W6" charset="-128"/>
                <a:ea typeface="Hiragino Kaku Gothic Pro W6" charset="-128"/>
                <a:cs typeface="Hiragino Kaku Gothic Pro W6" charset="-128"/>
              </a:rPr>
              <a:t/>
            </a:r>
            <a:br>
              <a:rPr lang="en-US" altLang="ja-JP" sz="2800" b="1" dirty="0">
                <a:solidFill>
                  <a:srgbClr val="FF0000"/>
                </a:solidFill>
                <a:latin typeface="Hiragino Kaku Gothic Pro W6" charset="-128"/>
                <a:ea typeface="Hiragino Kaku Gothic Pro W6" charset="-128"/>
                <a:cs typeface="Hiragino Kaku Gothic Pro W6" charset="-128"/>
              </a:rPr>
            </a:br>
            <a:r>
              <a:rPr lang="ja-JP" altLang="en-US" sz="2800" b="1" smtClean="0">
                <a:solidFill>
                  <a:srgbClr val="FF0000"/>
                </a:solidFill>
                <a:latin typeface="Hiragino Kaku Gothic Pro W6" charset="-128"/>
                <a:ea typeface="Hiragino Kaku Gothic Pro W6" charset="-128"/>
                <a:cs typeface="Hiragino Kaku Gothic Pro W6" charset="-128"/>
              </a:rPr>
              <a:t>追加できるプログラムがあるので、</a:t>
            </a:r>
            <a:endParaRPr lang="en-US" altLang="ja-JP" sz="2800" b="1" dirty="0" smtClean="0">
              <a:solidFill>
                <a:srgbClr val="FF0000"/>
              </a:solidFill>
              <a:latin typeface="Hiragino Kaku Gothic Pro W6" charset="-128"/>
              <a:ea typeface="Hiragino Kaku Gothic Pro W6" charset="-128"/>
              <a:cs typeface="Hiragino Kaku Gothic Pro W6" charset="-128"/>
            </a:endParaRPr>
          </a:p>
          <a:p>
            <a:r>
              <a:rPr lang="ja-JP" altLang="en-US" sz="2800" b="1" smtClean="0">
                <a:solidFill>
                  <a:schemeClr val="tx1"/>
                </a:solidFill>
                <a:latin typeface="Hiragino Kaku Gothic Pro W6" charset="-128"/>
                <a:ea typeface="Hiragino Kaku Gothic Pro W6" charset="-128"/>
                <a:cs typeface="Hiragino Kaku Gothic Pro W6" charset="-128"/>
              </a:rPr>
              <a:t>引き続きここにテストを追加していこうと</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r>
              <a:rPr lang="ja-JP" altLang="en-US" sz="2800" b="1" smtClean="0">
                <a:solidFill>
                  <a:schemeClr val="tx1"/>
                </a:solidFill>
                <a:latin typeface="Hiragino Kaku Gothic Pro W6" charset="-128"/>
                <a:ea typeface="Hiragino Kaku Gothic Pro W6" charset="-128"/>
                <a:cs typeface="Hiragino Kaku Gothic Pro W6" charset="-128"/>
              </a:rPr>
              <a:t>思います♪</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algn="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algn="r"/>
            <a:r>
              <a:rPr lang="en-US" altLang="ja-JP" sz="2800" b="1" dirty="0" smtClean="0">
                <a:solidFill>
                  <a:schemeClr val="tx1"/>
                </a:solidFill>
                <a:latin typeface="Hiragino Kaku Gothic Pro W6" charset="-128"/>
                <a:ea typeface="Hiragino Kaku Gothic Pro W6" charset="-128"/>
                <a:cs typeface="Hiragino Kaku Gothic Pro W6" charset="-128"/>
              </a:rPr>
              <a:t>by</a:t>
            </a:r>
            <a:r>
              <a:rPr lang="en-US" altLang="ja-JP" sz="2800" b="1" dirty="0">
                <a:solidFill>
                  <a:schemeClr val="tx1"/>
                </a:solidFill>
                <a:latin typeface="Hiragino Kaku Gothic Pro W6" charset="-128"/>
                <a:ea typeface="Hiragino Kaku Gothic Pro W6" charset="-128"/>
                <a:cs typeface="Hiragino Kaku Gothic Pro W6" charset="-128"/>
              </a:rPr>
              <a:t> </a:t>
            </a:r>
            <a:r>
              <a:rPr lang="ja-JP" altLang="en-US" sz="2800" b="1" smtClean="0">
                <a:solidFill>
                  <a:schemeClr val="tx1"/>
                </a:solidFill>
                <a:latin typeface="Hiragino Kaku Gothic Pro W6" charset="-128"/>
                <a:ea typeface="Hiragino Kaku Gothic Pro W6" charset="-128"/>
                <a:cs typeface="Hiragino Kaku Gothic Pro W6" charset="-128"/>
              </a:rPr>
              <a:t>大泉　洋</a:t>
            </a:r>
            <a:endParaRPr lang="en-US" altLang="ja-JP" sz="2800" b="1" dirty="0" smtClean="0">
              <a:solidFill>
                <a:schemeClr val="tx1"/>
              </a:solidFill>
              <a:latin typeface="Hiragino Kaku Gothic Pro W6" charset="-128"/>
              <a:ea typeface="Hiragino Kaku Gothic Pro W6" charset="-128"/>
              <a:cs typeface="Hiragino Kaku Gothic Pro W6" charset="-128"/>
            </a:endParaRPr>
          </a:p>
        </p:txBody>
      </p:sp>
      <p:sp>
        <p:nvSpPr>
          <p:cNvPr id="5" name="正方形/長方形 4"/>
          <p:cNvSpPr/>
          <p:nvPr/>
        </p:nvSpPr>
        <p:spPr>
          <a:xfrm>
            <a:off x="6956384" y="5479609"/>
            <a:ext cx="1469985" cy="497711"/>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15254477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74</a:t>
            </a:fld>
            <a:endParaRPr kumimoji="1" lang="ja-JP" altLang="en-US"/>
          </a:p>
        </p:txBody>
      </p:sp>
      <p:sp>
        <p:nvSpPr>
          <p:cNvPr id="7" name="コンテンツ プレースホルダー 8"/>
          <p:cNvSpPr txBox="1">
            <a:spLocks/>
          </p:cNvSpPr>
          <p:nvPr/>
        </p:nvSpPr>
        <p:spPr>
          <a:xfrm>
            <a:off x="7911992" y="5747575"/>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dirty="0"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159" y="1132312"/>
            <a:ext cx="3316841" cy="497526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575" y="1134789"/>
            <a:ext cx="3316842" cy="4975264"/>
          </a:xfrm>
          <a:prstGeom prst="rect">
            <a:avLst/>
          </a:prstGeom>
        </p:spPr>
      </p:pic>
      <p:sp>
        <p:nvSpPr>
          <p:cNvPr id="8" name="タイトル 1"/>
          <p:cNvSpPr>
            <a:spLocks noGrp="1"/>
          </p:cNvSpPr>
          <p:nvPr>
            <p:ph type="title"/>
          </p:nvPr>
        </p:nvSpPr>
        <p:spPr>
          <a:xfrm>
            <a:off x="0" y="328806"/>
            <a:ext cx="9144000" cy="524442"/>
          </a:xfrm>
          <a:solidFill>
            <a:schemeClr val="tx1"/>
          </a:solidFill>
        </p:spPr>
        <p:txBody>
          <a:bodyPr/>
          <a:lstStyle/>
          <a:p>
            <a:r>
              <a:rPr lang="ja-JP" altLang="en-US" sz="4800" b="1">
                <a:solidFill>
                  <a:srgbClr val="FF0000"/>
                </a:solidFill>
                <a:latin typeface="DFPKanTeiRyu-XB" charset="-128"/>
                <a:ea typeface="DFPKanTeiRyu-XB" charset="-128"/>
                <a:cs typeface="DFPKanTeiRyu-XB" charset="-128"/>
              </a:rPr>
              <a:t>ちょっと待てやオイコラ！</a:t>
            </a:r>
            <a:endParaRPr kumimoji="1" lang="ja-JP" altLang="en-US" sz="4800" b="1">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89345499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発覚した問題</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75</a:t>
            </a:fld>
            <a:endParaRPr kumimoji="1" lang="ja-JP" altLang="en-US"/>
          </a:p>
        </p:txBody>
      </p:sp>
      <p:sp>
        <p:nvSpPr>
          <p:cNvPr id="9" name="コンテンツ プレースホルダー 8"/>
          <p:cNvSpPr>
            <a:spLocks noGrp="1"/>
          </p:cNvSpPr>
          <p:nvPr>
            <p:ph idx="1"/>
          </p:nvPr>
        </p:nvSpPr>
        <p:spPr>
          <a:noFill/>
          <a:ln>
            <a:noFill/>
          </a:ln>
        </p:spPr>
        <p:txBody>
          <a:bodyPr anchor="t">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テストではなく、コードカバレッジの向上が</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solidFill>
                  <a:srgbClr val="FF0000"/>
                </a:solidFill>
                <a:latin typeface="Hiragino Kaku Gothic Pro W6" charset="-128"/>
                <a:ea typeface="Hiragino Kaku Gothic Pro W6" charset="-128"/>
                <a:cs typeface="Hiragino Kaku Gothic Pro W6" charset="-128"/>
              </a:rPr>
              <a:t>目標化してしまっていた</a:t>
            </a:r>
            <a:endParaRPr lang="en-US" altLang="ja-JP" sz="2800" b="1" dirty="0" smtClean="0">
              <a:solidFill>
                <a:srgbClr val="FF0000"/>
              </a:solidFill>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（ユニット）テストの</a:t>
            </a:r>
            <a:r>
              <a:rPr lang="ja-JP" altLang="en-US" sz="2800" b="1" dirty="0" smtClean="0">
                <a:solidFill>
                  <a:schemeClr val="tx1"/>
                </a:solidFill>
                <a:latin typeface="Hiragino Kaku Gothic Pro W6" charset="-128"/>
                <a:ea typeface="Hiragino Kaku Gothic Pro W6" charset="-128"/>
                <a:cs typeface="Hiragino Kaku Gothic Pro W6" charset="-128"/>
              </a:rPr>
              <a:t>価値が</a:t>
            </a:r>
            <a:r>
              <a:rPr lang="en-US" altLang="ja-JP" sz="2800" b="1" dirty="0" smtClean="0">
                <a:solidFill>
                  <a:schemeClr val="tx1"/>
                </a:solidFill>
                <a:latin typeface="Hiragino Kaku Gothic Pro W6" charset="-128"/>
                <a:ea typeface="Hiragino Kaku Gothic Pro W6" charset="-128"/>
                <a:cs typeface="Hiragino Kaku Gothic Pro W6" charset="-128"/>
              </a:rPr>
              <a:t/>
            </a:r>
            <a:br>
              <a:rPr lang="en-US" altLang="ja-JP" sz="2800" b="1" dirty="0" smtClean="0">
                <a:solidFill>
                  <a:schemeClr val="tx1"/>
                </a:solidFill>
                <a:latin typeface="Hiragino Kaku Gothic Pro W6" charset="-128"/>
                <a:ea typeface="Hiragino Kaku Gothic Pro W6" charset="-128"/>
                <a:cs typeface="Hiragino Kaku Gothic Pro W6" charset="-128"/>
              </a:rPr>
            </a:br>
            <a:r>
              <a:rPr lang="ja-JP" altLang="en-US" sz="2800" b="1" dirty="0" smtClean="0">
                <a:solidFill>
                  <a:srgbClr val="FF0000"/>
                </a:solidFill>
                <a:latin typeface="Hiragino Kaku Gothic Pro W6" charset="-128"/>
                <a:ea typeface="Hiragino Kaku Gothic Pro W6" charset="-128"/>
                <a:cs typeface="Hiragino Kaku Gothic Pro W6" charset="-128"/>
              </a:rPr>
              <a:t>理解されていないことが分かった</a:t>
            </a:r>
            <a:endParaRPr lang="ja-JP" altLang="en-US" sz="2800" b="1" dirty="0">
              <a:solidFill>
                <a:srgbClr val="FF0000"/>
              </a:solidFill>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850" y="3627699"/>
            <a:ext cx="2468301" cy="2468301"/>
          </a:xfrm>
          <a:prstGeom prst="rect">
            <a:avLst/>
          </a:prstGeom>
          <a:ln>
            <a:noFill/>
          </a:ln>
        </p:spPr>
      </p:pic>
      <p:sp>
        <p:nvSpPr>
          <p:cNvPr id="7" name="コンテンツ プレースホルダー 8"/>
          <p:cNvSpPr txBox="1">
            <a:spLocks/>
          </p:cNvSpPr>
          <p:nvPr/>
        </p:nvSpPr>
        <p:spPr>
          <a:xfrm>
            <a:off x="5806151"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
        <p:nvSpPr>
          <p:cNvPr id="8" name="コンテンツ プレースホルダー 8"/>
          <p:cNvSpPr txBox="1">
            <a:spLocks/>
          </p:cNvSpPr>
          <p:nvPr/>
        </p:nvSpPr>
        <p:spPr>
          <a:xfrm>
            <a:off x="5806151" y="4501850"/>
            <a:ext cx="1800000" cy="36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en-US" altLang="ja-JP" sz="1400" b="1" dirty="0" smtClean="0">
                <a:solidFill>
                  <a:srgbClr val="FF0000"/>
                </a:solidFill>
                <a:latin typeface="Hiragino Kaku Gothic Pro W6" charset="-128"/>
                <a:ea typeface="Hiragino Kaku Gothic Pro W6" charset="-128"/>
                <a:cs typeface="Hiragino Kaku Gothic Pro W6" charset="-128"/>
              </a:rPr>
              <a:t>&lt; </a:t>
            </a:r>
            <a:r>
              <a:rPr lang="ja-JP" altLang="en-US" sz="1400" b="1" smtClean="0">
                <a:solidFill>
                  <a:srgbClr val="FF0000"/>
                </a:solidFill>
                <a:latin typeface="Hiragino Kaku Gothic Pro W6" charset="-128"/>
                <a:ea typeface="Hiragino Kaku Gothic Pro W6" charset="-128"/>
                <a:cs typeface="Hiragino Kaku Gothic Pro W6" charset="-128"/>
              </a:rPr>
              <a:t>そうじゃないー！</a:t>
            </a:r>
            <a:endParaRPr lang="en-US" altLang="ja-JP" sz="1400" b="1" dirty="0" smtClean="0">
              <a:solidFill>
                <a:srgbClr val="FF0000"/>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7257031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何が問題だったか？</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76</a:t>
            </a:fld>
            <a:endParaRPr kumimoji="1" lang="ja-JP" altLang="en-US"/>
          </a:p>
        </p:txBody>
      </p:sp>
      <p:sp>
        <p:nvSpPr>
          <p:cNvPr id="9" name="コンテンツ プレースホルダー 8"/>
          <p:cNvSpPr>
            <a:spLocks noGrp="1"/>
          </p:cNvSpPr>
          <p:nvPr>
            <p:ph idx="1"/>
          </p:nvPr>
        </p:nvSpPr>
        <p:spPr>
          <a:noFill/>
          <a:ln>
            <a:noFill/>
          </a:ln>
        </p:spPr>
        <p:txBody>
          <a:bodyPr anchor="t">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コードカバレッジという</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基本メトリクス</a:t>
            </a:r>
            <a:r>
              <a:rPr lang="ja-JP" altLang="en-US" sz="2800" b="1" dirty="0" smtClean="0">
                <a:solidFill>
                  <a:srgbClr val="FF0000"/>
                </a:solidFill>
                <a:latin typeface="Hiragino Kaku Gothic Pro W6" charset="-128"/>
                <a:ea typeface="Hiragino Kaku Gothic Pro W6" charset="-128"/>
                <a:cs typeface="Hiragino Kaku Gothic Pro W6" charset="-128"/>
              </a:rPr>
              <a:t>しか見ていなかった</a:t>
            </a:r>
            <a:r>
              <a:rPr lang="ja-JP" altLang="en-US" sz="2800" b="1" dirty="0" smtClean="0">
                <a:latin typeface="Hiragino Kaku Gothic Pro W6" charset="-128"/>
                <a:ea typeface="Hiragino Kaku Gothic Pro W6" charset="-128"/>
                <a:cs typeface="Hiragino Kaku Gothic Pro W6" charset="-128"/>
              </a:rPr>
              <a:t>ため、</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本質的問題を見落としてしまった。</a:t>
            </a: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テスト自動化の目的とメリットに</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直結する他のメトリクスを、</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メンバーに</a:t>
            </a:r>
            <a:r>
              <a:rPr lang="ja-JP" altLang="en-US" sz="2800" b="1" dirty="0" smtClean="0">
                <a:solidFill>
                  <a:srgbClr val="FF0000"/>
                </a:solidFill>
                <a:latin typeface="Hiragino Kaku Gothic Pro W6" charset="-128"/>
                <a:ea typeface="Hiragino Kaku Gothic Pro W6" charset="-128"/>
                <a:cs typeface="Hiragino Kaku Gothic Pro W6" charset="-128"/>
              </a:rPr>
              <a:t>提供できていなかった</a:t>
            </a:r>
            <a:r>
              <a:rPr lang="ja-JP" altLang="en-US" sz="2800" b="1" dirty="0"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（アクションを取れていなかった）</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コードカバレッジを、</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支援先部署の評価基準に</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solidFill>
                  <a:srgbClr val="FF0000"/>
                </a:solidFill>
                <a:latin typeface="Hiragino Kaku Gothic Pro W6" charset="-128"/>
                <a:ea typeface="Hiragino Kaku Gothic Pro W6" charset="-128"/>
                <a:cs typeface="Hiragino Kaku Gothic Pro W6" charset="-128"/>
              </a:rPr>
              <a:t>「誤った」形で</a:t>
            </a:r>
            <a:r>
              <a:rPr lang="ja-JP" altLang="en-US" sz="2800" b="1" dirty="0" smtClean="0">
                <a:latin typeface="Hiragino Kaku Gothic Pro W6" charset="-128"/>
                <a:ea typeface="Hiragino Kaku Gothic Pro W6" charset="-128"/>
                <a:cs typeface="Hiragino Kaku Gothic Pro W6" charset="-128"/>
              </a:rPr>
              <a:t>使われてしまった。</a:t>
            </a:r>
            <a:endParaRPr lang="en-US" altLang="ja-JP" sz="2800" b="1" dirty="0" smtClean="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51757109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実施したアクション</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77</a:t>
            </a:fld>
            <a:endParaRPr kumimoji="1" lang="ja-JP" altLang="en-US"/>
          </a:p>
        </p:txBody>
      </p:sp>
      <p:sp>
        <p:nvSpPr>
          <p:cNvPr id="9" name="コンテンツ プレースホルダー 8"/>
          <p:cNvSpPr>
            <a:spLocks noGrp="1"/>
          </p:cNvSpPr>
          <p:nvPr>
            <p:ph idx="1"/>
          </p:nvPr>
        </p:nvSpPr>
        <p:spPr>
          <a:noFill/>
          <a:ln>
            <a:noFill/>
          </a:ln>
        </p:spPr>
        <p:txBody>
          <a:bodyPr anchor="t">
            <a:noAutofit/>
          </a:bodyPr>
          <a:lstStyle/>
          <a:p>
            <a:pPr marL="457200" indent="-457200">
              <a:buFont typeface="Arial" charset="0"/>
              <a:buChar char="•"/>
            </a:pPr>
            <a:r>
              <a:rPr lang="en-US" altLang="ja-JP" sz="2800" b="1" dirty="0">
                <a:latin typeface="Hiragino Kaku Gothic Pro W6" charset="-128"/>
                <a:ea typeface="Hiragino Kaku Gothic Pro W6" charset="-128"/>
                <a:cs typeface="Hiragino Kaku Gothic Pro W6" charset="-128"/>
              </a:rPr>
              <a:t>Pull Request</a:t>
            </a:r>
            <a:r>
              <a:rPr lang="ja-JP" altLang="en-US" sz="2800" b="1" dirty="0">
                <a:latin typeface="Hiragino Kaku Gothic Pro W6" charset="-128"/>
                <a:ea typeface="Hiragino Kaku Gothic Pro W6" charset="-128"/>
                <a:cs typeface="Hiragino Kaku Gothic Pro W6" charset="-128"/>
              </a:rPr>
              <a:t>の</a:t>
            </a:r>
            <a:r>
              <a:rPr lang="ja-JP" altLang="en-US" sz="2800" b="1" dirty="0" smtClean="0">
                <a:latin typeface="Hiragino Kaku Gothic Pro W6" charset="-128"/>
                <a:ea typeface="Hiragino Kaku Gothic Pro W6" charset="-128"/>
                <a:cs typeface="Hiragino Kaku Gothic Pro W6" charset="-128"/>
              </a:rPr>
              <a:t>レビューコメント数や</a:t>
            </a:r>
            <a:r>
              <a:rPr lang="en-US" altLang="ja-JP" sz="2800" b="1" dirty="0">
                <a:solidFill>
                  <a:srgbClr val="FF0000"/>
                </a:solidFill>
                <a:latin typeface="Hiragino Kaku Gothic Pro W6" charset="-128"/>
                <a:ea typeface="Hiragino Kaku Gothic Pro W6" charset="-128"/>
                <a:cs typeface="Hiragino Kaku Gothic Pro W6" charset="-128"/>
              </a:rPr>
              <a:t/>
            </a:r>
            <a:br>
              <a:rPr lang="en-US" altLang="ja-JP" sz="2800" b="1" dirty="0">
                <a:solidFill>
                  <a:srgbClr val="FF0000"/>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テストスクリプトの行数の増減など</a:t>
            </a:r>
            <a:r>
              <a:rPr lang="en-US" altLang="ja-JP" sz="2800" b="1" dirty="0" smtClean="0">
                <a:solidFill>
                  <a:schemeClr val="tx1"/>
                </a:solidFill>
                <a:latin typeface="Hiragino Kaku Gothic Pro W6" charset="-128"/>
                <a:ea typeface="Hiragino Kaku Gothic Pro W6" charset="-128"/>
                <a:cs typeface="Hiragino Kaku Gothic Pro W6" charset="-128"/>
              </a:rPr>
              <a:t/>
            </a:r>
            <a:br>
              <a:rPr lang="en-US" altLang="ja-JP" sz="2800" b="1" dirty="0" smtClean="0">
                <a:solidFill>
                  <a:schemeClr val="tx1"/>
                </a:solidFill>
                <a:latin typeface="Hiragino Kaku Gothic Pro W6" charset="-128"/>
                <a:ea typeface="Hiragino Kaku Gothic Pro W6" charset="-128"/>
                <a:cs typeface="Hiragino Kaku Gothic Pro W6" charset="-128"/>
              </a:rPr>
            </a:br>
            <a:r>
              <a:rPr lang="ja-JP" altLang="en-US" sz="2800" b="1" dirty="0" smtClean="0">
                <a:solidFill>
                  <a:srgbClr val="0000FF"/>
                </a:solidFill>
                <a:latin typeface="Hiragino Kaku Gothic Pro W6" charset="-128"/>
                <a:ea typeface="Hiragino Kaku Gothic Pro W6" charset="-128"/>
                <a:cs typeface="Hiragino Kaku Gothic Pro W6" charset="-128"/>
              </a:rPr>
              <a:t>導出メトリクス</a:t>
            </a:r>
            <a:r>
              <a:rPr lang="ja-JP" altLang="en-US" sz="2800" b="1" dirty="0" smtClean="0">
                <a:latin typeface="Hiragino Kaku Gothic Pro W6" charset="-128"/>
                <a:ea typeface="Hiragino Kaku Gothic Pro W6" charset="-128"/>
                <a:cs typeface="Hiragino Kaku Gothic Pro W6" charset="-128"/>
              </a:rPr>
              <a:t>を取得するようにした。</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endParaRPr lang="ja-JP" altLang="en-US" sz="2800" b="1" dirty="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改めて、（ユニット）テストの自動化の</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目的とメリットを説明し、</a:t>
            </a:r>
            <a:r>
              <a:rPr lang="en-US" altLang="ja-JP" sz="2800" b="1" dirty="0">
                <a:latin typeface="Hiragino Kaku Gothic Pro W6" charset="-128"/>
                <a:ea typeface="Hiragino Kaku Gothic Pro W6" charset="-128"/>
                <a:cs typeface="Hiragino Kaku Gothic Pro W6" charset="-128"/>
              </a:rPr>
              <a:t/>
            </a:r>
            <a:br>
              <a:rPr lang="en-US" altLang="ja-JP" sz="2800" b="1" dirty="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一連のアクションの</a:t>
            </a:r>
            <a:r>
              <a:rPr lang="ja-JP" altLang="en-US" sz="2800" b="1" dirty="0" smtClean="0">
                <a:solidFill>
                  <a:srgbClr val="0000FF"/>
                </a:solidFill>
                <a:latin typeface="Hiragino Kaku Gothic Pro W6" charset="-128"/>
                <a:ea typeface="Hiragino Kaku Gothic Pro W6" charset="-128"/>
                <a:cs typeface="Hiragino Kaku Gothic Pro W6" charset="-128"/>
              </a:rPr>
              <a:t>理解を促した</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コードカバレッジを、</a:t>
            </a:r>
            <a:r>
              <a:rPr lang="en-US" altLang="ja-JP" sz="2800" b="1" dirty="0">
                <a:latin typeface="Hiragino Kaku Gothic Pro W6" charset="-128"/>
                <a:ea typeface="Hiragino Kaku Gothic Pro W6" charset="-128"/>
                <a:cs typeface="Hiragino Kaku Gothic Pro W6" charset="-128"/>
              </a:rPr>
              <a:t/>
            </a:r>
            <a:br>
              <a:rPr lang="en-US" altLang="ja-JP" sz="2800" b="1" dirty="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評価基準に使わないよう</a:t>
            </a:r>
            <a:r>
              <a:rPr lang="ja-JP" altLang="en-US" sz="2800" b="1" dirty="0" smtClean="0">
                <a:solidFill>
                  <a:srgbClr val="0000FF"/>
                </a:solidFill>
                <a:latin typeface="Hiragino Kaku Gothic Pro W6" charset="-128"/>
                <a:ea typeface="Hiragino Kaku Gothic Pro W6" charset="-128"/>
                <a:cs typeface="Hiragino Kaku Gothic Pro W6" charset="-128"/>
              </a:rPr>
              <a:t>説得した</a:t>
            </a:r>
            <a:r>
              <a:rPr lang="ja-JP" altLang="en-US" sz="2800" b="1" dirty="0"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44765524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アクションの効果</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78</a:t>
            </a:fld>
            <a:endParaRPr kumimoji="1" lang="ja-JP" altLang="en-US"/>
          </a:p>
        </p:txBody>
      </p:sp>
      <p:sp>
        <p:nvSpPr>
          <p:cNvPr id="9" name="コンテンツ プレースホルダー 8"/>
          <p:cNvSpPr>
            <a:spLocks noGrp="1"/>
          </p:cNvSpPr>
          <p:nvPr>
            <p:ph idx="1"/>
          </p:nvPr>
        </p:nvSpPr>
        <p:spPr>
          <a:noFill/>
          <a:ln>
            <a:noFill/>
          </a:ln>
        </p:spPr>
        <p:txBody>
          <a:bodyPr anchor="t">
            <a:noAutofit/>
          </a:bodyPr>
          <a:lstStyle/>
          <a:p>
            <a:pPr algn="ctr"/>
            <a:r>
              <a:rPr lang="ja-JP" altLang="en-US" sz="2800" b="1" dirty="0" smtClean="0">
                <a:solidFill>
                  <a:srgbClr val="0000FF"/>
                </a:solidFill>
                <a:latin typeface="Hiragino Kaku Gothic Pro W6" charset="-128"/>
                <a:ea typeface="Hiragino Kaku Gothic Pro W6" charset="-128"/>
                <a:cs typeface="Hiragino Kaku Gothic Pro W6" charset="-128"/>
              </a:rPr>
              <a:t>支援先のテスト自動化への態度が変わってきた。</a:t>
            </a:r>
            <a:endParaRPr lang="en-US" altLang="ja-JP" sz="2800" b="1" dirty="0" smtClean="0">
              <a:solidFill>
                <a:srgbClr val="0000FF"/>
              </a:solidFill>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320675" indent="-320675">
              <a:buFont typeface="Arial" charset="0"/>
              <a:buChar char="•"/>
            </a:pPr>
            <a:r>
              <a:rPr lang="en-US" altLang="ja-JP" sz="2800" b="1" dirty="0" smtClean="0">
                <a:latin typeface="Hiragino Kaku Gothic Pro W6" charset="-128"/>
                <a:ea typeface="Hiragino Kaku Gothic Pro W6" charset="-128"/>
                <a:cs typeface="Hiragino Kaku Gothic Pro W6" charset="-128"/>
              </a:rPr>
              <a:t> </a:t>
            </a:r>
            <a:r>
              <a:rPr lang="ja-JP" altLang="en-US" sz="2800" b="1" dirty="0" smtClean="0">
                <a:solidFill>
                  <a:srgbClr val="0000FF"/>
                </a:solidFill>
                <a:latin typeface="Hiragino Kaku Gothic Pro W6" charset="-128"/>
                <a:ea typeface="Hiragino Kaku Gothic Pro W6" charset="-128"/>
                <a:cs typeface="Hiragino Kaku Gothic Pro W6" charset="-128"/>
              </a:rPr>
              <a:t>コードのレビュー会</a:t>
            </a:r>
            <a:r>
              <a:rPr lang="ja-JP" altLang="en-US" sz="2800" b="1" dirty="0" smtClean="0">
                <a:latin typeface="Hiragino Kaku Gothic Pro W6" charset="-128"/>
                <a:ea typeface="Hiragino Kaku Gothic Pro W6" charset="-128"/>
                <a:cs typeface="Hiragino Kaku Gothic Pro W6" charset="-128"/>
              </a:rPr>
              <a:t>を、自発的に開始した。</a:t>
            </a: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テスト</a:t>
            </a:r>
            <a:r>
              <a:rPr lang="ja-JP" altLang="en-US" sz="2800" b="1" dirty="0">
                <a:latin typeface="Hiragino Kaku Gothic Pro W6" charset="-128"/>
                <a:ea typeface="Hiragino Kaku Gothic Pro W6" charset="-128"/>
                <a:cs typeface="Hiragino Kaku Gothic Pro W6" charset="-128"/>
              </a:rPr>
              <a:t>の</a:t>
            </a:r>
            <a:r>
              <a:rPr lang="ja-JP" altLang="en-US" sz="2800" b="1" dirty="0">
                <a:solidFill>
                  <a:srgbClr val="0000FF"/>
                </a:solidFill>
                <a:latin typeface="Hiragino Kaku Gothic Pro W6" charset="-128"/>
                <a:ea typeface="Hiragino Kaku Gothic Pro W6" charset="-128"/>
                <a:cs typeface="Hiragino Kaku Gothic Pro W6" charset="-128"/>
              </a:rPr>
              <a:t>ルール</a:t>
            </a:r>
            <a:r>
              <a:rPr lang="ja-JP" altLang="en-US" sz="2800" b="1" dirty="0">
                <a:latin typeface="Hiragino Kaku Gothic Pro W6" charset="-128"/>
                <a:ea typeface="Hiragino Kaku Gothic Pro W6" charset="-128"/>
                <a:cs typeface="Hiragino Kaku Gothic Pro W6" charset="-128"/>
              </a:rPr>
              <a:t>を</a:t>
            </a:r>
            <a:r>
              <a:rPr lang="ja-JP" altLang="en-US" sz="2800" b="1" dirty="0" smtClean="0">
                <a:latin typeface="Hiragino Kaku Gothic Pro W6" charset="-128"/>
                <a:ea typeface="Hiragino Kaku Gothic Pro W6" charset="-128"/>
                <a:cs typeface="Hiragino Kaku Gothic Pro W6" charset="-128"/>
              </a:rPr>
              <a:t>、</a:t>
            </a:r>
            <a:r>
              <a:rPr lang="en-US" altLang="ja-JP" sz="2800" b="1" dirty="0" smtClean="0">
                <a:latin typeface="Hiragino Kaku Gothic Pro W6" charset="-128"/>
                <a:ea typeface="Hiragino Kaku Gothic Pro W6" charset="-128"/>
                <a:cs typeface="Hiragino Kaku Gothic Pro W6" charset="-128"/>
              </a:rPr>
              <a:t/>
            </a:r>
            <a:br>
              <a:rPr lang="en-US" altLang="ja-JP" sz="2800" b="1" dirty="0" smtClean="0">
                <a:latin typeface="Hiragino Kaku Gothic Pro W6" charset="-128"/>
                <a:ea typeface="Hiragino Kaku Gothic Pro W6" charset="-128"/>
                <a:cs typeface="Hiragino Kaku Gothic Pro W6" charset="-128"/>
              </a:rPr>
            </a:br>
            <a:r>
              <a:rPr lang="ja-JP" altLang="en-US" sz="2800" b="1" dirty="0" smtClean="0">
                <a:latin typeface="Hiragino Kaku Gothic Pro W6" charset="-128"/>
                <a:ea typeface="Hiragino Kaku Gothic Pro W6" charset="-128"/>
                <a:cs typeface="Hiragino Kaku Gothic Pro W6" charset="-128"/>
              </a:rPr>
              <a:t>自発的</a:t>
            </a:r>
            <a:r>
              <a:rPr lang="ja-JP" altLang="en-US" sz="2800" b="1" dirty="0">
                <a:latin typeface="Hiragino Kaku Gothic Pro W6" charset="-128"/>
                <a:ea typeface="Hiragino Kaku Gothic Pro W6" charset="-128"/>
                <a:cs typeface="Hiragino Kaku Gothic Pro W6" charset="-128"/>
              </a:rPr>
              <a:t>に策定・運用し始めた。</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他のサービスにも</a:t>
            </a:r>
            <a:r>
              <a:rPr lang="ja-JP" altLang="en-US" sz="2800" b="1" dirty="0" smtClean="0">
                <a:solidFill>
                  <a:srgbClr val="0000FF"/>
                </a:solidFill>
                <a:latin typeface="Hiragino Kaku Gothic Pro W6" charset="-128"/>
                <a:ea typeface="Hiragino Kaku Gothic Pro W6" charset="-128"/>
                <a:cs typeface="Hiragino Kaku Gothic Pro W6" charset="-128"/>
              </a:rPr>
              <a:t>テスト自動化を広げ始めた</a:t>
            </a:r>
            <a:r>
              <a:rPr lang="ja-JP" altLang="en-US" sz="2800" b="1" dirty="0" smtClean="0">
                <a:latin typeface="Hiragino Kaku Gothic Pro W6" charset="-128"/>
                <a:ea typeface="Hiragino Kaku Gothic Pro W6" charset="-128"/>
                <a:cs typeface="Hiragino Kaku Gothic Pro W6" charset="-128"/>
              </a:rPr>
              <a:t>。</a:t>
            </a:r>
            <a:endParaRPr lang="ja-JP" altLang="en-US" sz="2800" b="1" dirty="0">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830" y="4633017"/>
            <a:ext cx="2358341" cy="1578731"/>
          </a:xfrm>
          <a:prstGeom prst="rect">
            <a:avLst/>
          </a:prstGeom>
        </p:spPr>
      </p:pic>
      <p:sp>
        <p:nvSpPr>
          <p:cNvPr id="7" name="コンテンツ プレースホルダー 8"/>
          <p:cNvSpPr txBox="1">
            <a:spLocks/>
          </p:cNvSpPr>
          <p:nvPr/>
        </p:nvSpPr>
        <p:spPr>
          <a:xfrm>
            <a:off x="5751171" y="585175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48073537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次</a:t>
            </a:r>
            <a:r>
              <a:rPr lang="ja-JP" altLang="en-US" sz="4800" b="1" dirty="0">
                <a:latin typeface="Hiragino Kaku Gothic Pro W6" charset="-128"/>
                <a:ea typeface="Hiragino Kaku Gothic Pro W6" charset="-128"/>
                <a:cs typeface="Hiragino Kaku Gothic Pro W6" charset="-128"/>
              </a:rPr>
              <a:t>の</a:t>
            </a:r>
            <a:r>
              <a:rPr lang="ja-JP" altLang="en-US" sz="4800" b="1" dirty="0" smtClean="0">
                <a:latin typeface="Hiragino Kaku Gothic Pro W6" charset="-128"/>
                <a:ea typeface="Hiragino Kaku Gothic Pro W6" charset="-128"/>
                <a:cs typeface="Hiragino Kaku Gothic Pro W6" charset="-128"/>
              </a:rPr>
              <a:t>メトリクス</a:t>
            </a:r>
            <a:r>
              <a:rPr lang="en-US" altLang="ja-JP" sz="4800" b="1" dirty="0" smtClean="0">
                <a:latin typeface="Hiragino Kaku Gothic Pro W6" charset="-128"/>
                <a:ea typeface="Hiragino Kaku Gothic Pro W6" charset="-128"/>
                <a:cs typeface="Hiragino Kaku Gothic Pro W6" charset="-128"/>
              </a:rPr>
              <a:t>&amp;</a:t>
            </a:r>
            <a:r>
              <a:rPr lang="ja-JP" altLang="en-US" sz="4800" b="1" dirty="0" smtClean="0">
                <a:latin typeface="Hiragino Kaku Gothic Pro W6" charset="-128"/>
                <a:ea typeface="Hiragino Kaku Gothic Pro W6" charset="-128"/>
                <a:cs typeface="Hiragino Kaku Gothic Pro W6" charset="-128"/>
              </a:rPr>
              <a:t>アクション</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79</a:t>
            </a:fld>
            <a:endParaRPr kumimoji="1" lang="ja-JP" altLang="en-US"/>
          </a:p>
        </p:txBody>
      </p:sp>
      <p:sp>
        <p:nvSpPr>
          <p:cNvPr id="9" name="コンテンツ プレースホルダー 8"/>
          <p:cNvSpPr>
            <a:spLocks noGrp="1"/>
          </p:cNvSpPr>
          <p:nvPr>
            <p:ph idx="1"/>
          </p:nvPr>
        </p:nvSpPr>
        <p:spPr>
          <a:noFill/>
          <a:ln>
            <a:noFill/>
          </a:ln>
        </p:spPr>
        <p:txBody>
          <a:bodyPr anchor="t">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コードのレビュー会の</a:t>
            </a:r>
            <a:r>
              <a:rPr lang="ja-JP" altLang="en-US" sz="2800" b="1" dirty="0" smtClean="0">
                <a:solidFill>
                  <a:srgbClr val="0000FF"/>
                </a:solidFill>
                <a:latin typeface="Hiragino Kaku Gothic Pro W6" charset="-128"/>
                <a:ea typeface="Hiragino Kaku Gothic Pro W6" charset="-128"/>
                <a:cs typeface="Hiragino Kaku Gothic Pro W6" charset="-128"/>
              </a:rPr>
              <a:t>効果</a:t>
            </a:r>
            <a:r>
              <a:rPr lang="ja-JP" altLang="en-US" sz="2800" b="1" dirty="0" smtClean="0">
                <a:solidFill>
                  <a:schemeClr val="tx1"/>
                </a:solidFill>
                <a:latin typeface="Hiragino Kaku Gothic Pro W6" charset="-128"/>
                <a:ea typeface="Hiragino Kaku Gothic Pro W6" charset="-128"/>
                <a:cs typeface="Hiragino Kaku Gothic Pro W6" charset="-128"/>
              </a:rPr>
              <a:t>の計測</a:t>
            </a:r>
            <a:endParaRPr lang="en-US" altLang="ja-JP" sz="2800" b="1" dirty="0" smtClean="0">
              <a:solidFill>
                <a:schemeClr val="tx1"/>
              </a:solidFill>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静的コード解析</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Pull Request </a:t>
            </a:r>
            <a:r>
              <a:rPr lang="ja-JP" altLang="en-US" sz="2800" b="1" dirty="0" smtClean="0">
                <a:latin typeface="Hiragino Kaku Gothic Pro W6" charset="-128"/>
                <a:ea typeface="Hiragino Kaku Gothic Pro W6" charset="-128"/>
                <a:cs typeface="Hiragino Kaku Gothic Pro W6" charset="-128"/>
              </a:rPr>
              <a:t>の生存期間</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a:latin typeface="Hiragino Kaku Gothic Pro W6" charset="-128"/>
                <a:ea typeface="Hiragino Kaku Gothic Pro W6" charset="-128"/>
                <a:cs typeface="Hiragino Kaku Gothic Pro W6" charset="-128"/>
              </a:rPr>
              <a:t>策定したルールの</a:t>
            </a:r>
            <a:r>
              <a:rPr lang="ja-JP" altLang="en-US" sz="2800" b="1" dirty="0">
                <a:solidFill>
                  <a:srgbClr val="0000FF"/>
                </a:solidFill>
                <a:latin typeface="Hiragino Kaku Gothic Pro W6" charset="-128"/>
                <a:ea typeface="Hiragino Kaku Gothic Pro W6" charset="-128"/>
                <a:cs typeface="Hiragino Kaku Gothic Pro W6" charset="-128"/>
              </a:rPr>
              <a:t>有効性</a:t>
            </a:r>
            <a:r>
              <a:rPr lang="ja-JP" altLang="en-US" sz="2800" b="1" dirty="0">
                <a:latin typeface="Hiragino Kaku Gothic Pro W6" charset="-128"/>
                <a:ea typeface="Hiragino Kaku Gothic Pro W6" charset="-128"/>
                <a:cs typeface="Hiragino Kaku Gothic Pro W6" charset="-128"/>
              </a:rPr>
              <a:t>の</a:t>
            </a:r>
            <a:r>
              <a:rPr lang="ja-JP" altLang="en-US" sz="2800" b="1" dirty="0" smtClean="0">
                <a:latin typeface="Hiragino Kaku Gothic Pro W6" charset="-128"/>
                <a:ea typeface="Hiragino Kaku Gothic Pro W6" charset="-128"/>
                <a:cs typeface="Hiragino Kaku Gothic Pro W6" charset="-128"/>
              </a:rPr>
              <a:t>計測</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リードタイム</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endParaRPr lang="en-US" altLang="ja-JP" sz="2800" b="1" dirty="0" smtClean="0">
              <a:latin typeface="Hiragino Kaku Gothic Pro W6" charset="-128"/>
              <a:ea typeface="Hiragino Kaku Gothic Pro W6" charset="-128"/>
              <a:cs typeface="Hiragino Kaku Gothic Pro W6" charset="-128"/>
            </a:endParaRPr>
          </a:p>
          <a:p>
            <a:pPr marL="357188" indent="-357188">
              <a:buFont typeface="Arial" charset="0"/>
              <a:buChar char="•"/>
            </a:pPr>
            <a:r>
              <a:rPr lang="en-US" altLang="ja-JP" sz="2800" b="1" dirty="0" smtClean="0">
                <a:latin typeface="Hiragino Kaku Gothic Pro W6" charset="-128"/>
                <a:ea typeface="Hiragino Kaku Gothic Pro W6" charset="-128"/>
                <a:cs typeface="Hiragino Kaku Gothic Pro W6" charset="-128"/>
              </a:rPr>
              <a:t> </a:t>
            </a:r>
            <a:r>
              <a:rPr lang="ja-JP" altLang="en-US" sz="2800" b="1" dirty="0" smtClean="0">
                <a:solidFill>
                  <a:srgbClr val="0000FF"/>
                </a:solidFill>
                <a:latin typeface="Hiragino Kaku Gothic Pro W6" charset="-128"/>
                <a:ea typeface="Hiragino Kaku Gothic Pro W6" charset="-128"/>
                <a:cs typeface="Hiragino Kaku Gothic Pro W6" charset="-128"/>
              </a:rPr>
              <a:t>他サービスのテスト自動化状況</a:t>
            </a:r>
            <a:r>
              <a:rPr lang="ja-JP" altLang="en-US" sz="2800" b="1" dirty="0" smtClean="0">
                <a:latin typeface="Hiragino Kaku Gothic Pro W6" charset="-128"/>
                <a:ea typeface="Hiragino Kaku Gothic Pro W6" charset="-128"/>
                <a:cs typeface="Hiragino Kaku Gothic Pro W6" charset="-128"/>
              </a:rPr>
              <a:t>の計測</a:t>
            </a:r>
            <a:endParaRPr lang="en-US" altLang="ja-JP" sz="2800" b="1" dirty="0" smtClean="0">
              <a:latin typeface="Hiragino Kaku Gothic Pro W6" charset="-128"/>
              <a:ea typeface="Hiragino Kaku Gothic Pro W6" charset="-128"/>
              <a:cs typeface="Hiragino Kaku Gothic Pro W6" charset="-128"/>
            </a:endParaRPr>
          </a:p>
          <a:p>
            <a:pPr marL="971537" lvl="1"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コードカバレッジなどの導出メトリクス</a:t>
            </a:r>
            <a:endParaRPr lang="en-US" altLang="ja-JP" sz="2800" b="1" dirty="0" smtClean="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2082769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参加目的</a:t>
            </a:r>
            <a:r>
              <a:rPr kumimoji="1" lang="en-US" altLang="ja-JP" dirty="0" smtClean="0"/>
              <a:t> (2)</a:t>
            </a:r>
            <a:endParaRPr kumimoji="1" lang="ja-JP" altLang="en-US" dirty="0"/>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a:t>
            </a:fld>
            <a:endParaRPr kumimoji="1" lang="ja-JP" altLang="en-US"/>
          </a:p>
        </p:txBody>
      </p:sp>
      <p:sp>
        <p:nvSpPr>
          <p:cNvPr id="9" name="コンテンツ プレースホルダー 8"/>
          <p:cNvSpPr>
            <a:spLocks noGrp="1"/>
          </p:cNvSpPr>
          <p:nvPr>
            <p:ph idx="1"/>
          </p:nvPr>
        </p:nvSpPr>
        <p:spPr>
          <a:xfrm>
            <a:off x="628650" y="1689099"/>
            <a:ext cx="7886700" cy="4406400"/>
          </a:xfrm>
          <a:noFill/>
          <a:ln>
            <a:solidFill>
              <a:srgbClr val="E50012"/>
            </a:solidFill>
          </a:ln>
        </p:spPr>
        <p:txBody>
          <a:bodyPr anchor="ctr" anchorCtr="0">
            <a:noAutofit/>
          </a:bodyPr>
          <a:lstStyle/>
          <a:p>
            <a:pPr algn="ctr"/>
            <a:r>
              <a:rPr kumimoji="1" lang="ja-JP" altLang="en-US" sz="3600" dirty="0" smtClean="0"/>
              <a:t>例年になく著名人が参加されているので、直接お話させていただきたい</a:t>
            </a:r>
            <a:endParaRPr kumimoji="1" lang="en-US" altLang="ja-JP" sz="3600" dirty="0" smtClean="0"/>
          </a:p>
          <a:p>
            <a:pPr marL="1085837" lvl="1" indent="-571500">
              <a:buFont typeface="Arial"/>
              <a:buChar char="•"/>
            </a:pPr>
            <a:r>
              <a:rPr lang="ja-JP" altLang="ja-JP" dirty="0" smtClean="0"/>
              <a:t>A</a:t>
            </a:r>
            <a:r>
              <a:rPr lang="en-US" altLang="ja-JP" dirty="0" err="1" smtClean="0"/>
              <a:t>listair</a:t>
            </a:r>
            <a:r>
              <a:rPr lang="ja-JP" altLang="en-US" dirty="0" smtClean="0"/>
              <a:t> </a:t>
            </a:r>
            <a:r>
              <a:rPr lang="en-US" altLang="ja-JP" dirty="0" smtClean="0"/>
              <a:t>Cockburn</a:t>
            </a:r>
          </a:p>
          <a:p>
            <a:pPr marL="1085837" lvl="1" indent="-571500">
              <a:buFont typeface="Arial" charset="0"/>
              <a:buChar char="•"/>
            </a:pPr>
            <a:r>
              <a:rPr lang="ja-JP" altLang="ja-JP" dirty="0" smtClean="0"/>
              <a:t>J</a:t>
            </a:r>
            <a:r>
              <a:rPr lang="en-US" altLang="ja-JP" dirty="0" err="1" smtClean="0"/>
              <a:t>ez</a:t>
            </a:r>
            <a:r>
              <a:rPr lang="ja-JP" altLang="en-US" dirty="0" smtClean="0"/>
              <a:t> </a:t>
            </a:r>
            <a:r>
              <a:rPr lang="en-US" altLang="ja-JP" dirty="0" smtClean="0"/>
              <a:t>Humble</a:t>
            </a:r>
            <a:endParaRPr kumimoji="1" lang="en-US" altLang="ja-JP" dirty="0" smtClean="0"/>
          </a:p>
        </p:txBody>
      </p:sp>
    </p:spTree>
    <p:extLst>
      <p:ext uri="{BB962C8B-B14F-4D97-AF65-F5344CB8AC3E}">
        <p14:creationId xmlns:p14="http://schemas.microsoft.com/office/powerpoint/2010/main" val="146150352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80</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28625" lvl="0" indent="-428625" algn="ctr" defTabSz="914400">
              <a:lnSpc>
                <a:spcPct val="100000"/>
              </a:lnSpc>
              <a:spcBef>
                <a:spcPts val="0"/>
              </a:spcBef>
            </a:pPr>
            <a:r>
              <a:rPr lang="ja-JP" altLang="en-US" sz="4800" b="1" dirty="0" smtClean="0">
                <a:solidFill>
                  <a:srgbClr val="0000FF"/>
                </a:solidFill>
                <a:latin typeface="Hiragino Kaku Gothic Pro W6" charset="-128"/>
                <a:ea typeface="Hiragino Kaku Gothic Pro W6" charset="-128"/>
                <a:cs typeface="Hiragino Kaku Gothic Pro W6" charset="-128"/>
              </a:rPr>
              <a:t>現在も絶賛改善中！</a:t>
            </a:r>
            <a:endParaRPr lang="ja-JP" altLang="en-US" sz="4800" b="1" dirty="0">
              <a:solidFill>
                <a:srgbClr val="0000FF"/>
              </a:solidFill>
              <a:latin typeface="Hiragino Kaku Gothic Pro W6" charset="-128"/>
              <a:ea typeface="Hiragino Kaku Gothic Pro W6" charset="-128"/>
              <a:cs typeface="Hiragino Kaku Gothic Pro W6" charset="-128"/>
            </a:endParaRPr>
          </a:p>
        </p:txBody>
      </p:sp>
      <p:sp>
        <p:nvSpPr>
          <p:cNvPr id="5" name="コンテンツ プレースホルダー 8"/>
          <p:cNvSpPr txBox="1">
            <a:spLocks/>
          </p:cNvSpPr>
          <p:nvPr/>
        </p:nvSpPr>
        <p:spPr>
          <a:xfrm>
            <a:off x="7105854"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46" y="2589099"/>
            <a:ext cx="5067708" cy="3506901"/>
          </a:xfrm>
          <a:prstGeom prst="rect">
            <a:avLst/>
          </a:prstGeom>
        </p:spPr>
      </p:pic>
    </p:spTree>
    <p:extLst>
      <p:ext uri="{BB962C8B-B14F-4D97-AF65-F5344CB8AC3E}">
        <p14:creationId xmlns:p14="http://schemas.microsoft.com/office/powerpoint/2010/main" val="157711868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7200" b="1" dirty="0">
                <a:latin typeface="Hiragino Kaku Gothic Pro W6" charset="-128"/>
                <a:ea typeface="Hiragino Kaku Gothic Pro W6" charset="-128"/>
                <a:cs typeface="Hiragino Kaku Gothic Pro W6" charset="-128"/>
              </a:rPr>
              <a:t>4. </a:t>
            </a:r>
            <a:r>
              <a:rPr lang="ja-JP" altLang="en-US" sz="7200" b="1" dirty="0">
                <a:latin typeface="Hiragino Kaku Gothic Pro W6" charset="-128"/>
                <a:ea typeface="Hiragino Kaku Gothic Pro W6" charset="-128"/>
                <a:cs typeface="Hiragino Kaku Gothic Pro W6" charset="-128"/>
              </a:rPr>
              <a:t>結論</a:t>
            </a:r>
            <a:endParaRPr kumimoji="1" lang="ja-JP" altLang="en-US" sz="72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24953414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82</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800" b="1" dirty="0">
                <a:latin typeface="Hiragino Kaku Gothic Pro W6" charset="-128"/>
                <a:ea typeface="Hiragino Kaku Gothic Pro W6" charset="-128"/>
                <a:cs typeface="Hiragino Kaku Gothic Pro W6" charset="-128"/>
              </a:rPr>
              <a:t>アジャイルの文脈において</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メトリクス</a:t>
            </a:r>
            <a:r>
              <a:rPr lang="ja-JP" altLang="en-US" sz="4800" b="1" dirty="0">
                <a:latin typeface="Hiragino Kaku Gothic Pro W6" charset="-128"/>
                <a:ea typeface="Hiragino Kaku Gothic Pro W6" charset="-128"/>
                <a:cs typeface="Hiragino Kaku Gothic Pro W6" charset="-128"/>
              </a:rPr>
              <a:t>の取得・活用は</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もはや</a:t>
            </a:r>
            <a:r>
              <a:rPr lang="ja-JP" altLang="en-US" sz="4800" b="1" dirty="0">
                <a:solidFill>
                  <a:srgbClr val="0000FF"/>
                </a:solidFill>
                <a:latin typeface="Hiragino Kaku Gothic Pro W6" charset="-128"/>
                <a:ea typeface="Hiragino Kaku Gothic Pro W6" charset="-128"/>
                <a:cs typeface="Hiragino Kaku Gothic Pro W6" charset="-128"/>
              </a:rPr>
              <a:t>一般的なこと</a:t>
            </a:r>
            <a:r>
              <a:rPr lang="ja-JP" altLang="en-US" sz="4800" b="1" dirty="0" smtClean="0">
                <a:latin typeface="Hiragino Kaku Gothic Pro W6" charset="-128"/>
                <a:ea typeface="Hiragino Kaku Gothic Pro W6" charset="-128"/>
                <a:cs typeface="Hiragino Kaku Gothic Pro W6" charset="-128"/>
              </a:rPr>
              <a:t>と</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なりつつ</a:t>
            </a:r>
            <a:r>
              <a:rPr lang="ja-JP" altLang="en-US" sz="4800" b="1" dirty="0">
                <a:latin typeface="Hiragino Kaku Gothic Pro W6" charset="-128"/>
                <a:ea typeface="Hiragino Kaku Gothic Pro W6" charset="-128"/>
                <a:cs typeface="Hiragino Kaku Gothic Pro W6" charset="-128"/>
              </a:rPr>
              <a:t>ある。</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アジャイルとメトリクス</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82769884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83</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4800" b="1" dirty="0">
                <a:latin typeface="Hiragino Kaku Gothic Pro W6" charset="-128"/>
                <a:ea typeface="Hiragino Kaku Gothic Pro W6" charset="-128"/>
                <a:cs typeface="Hiragino Kaku Gothic Pro W6" charset="-128"/>
              </a:rPr>
              <a:t>メトリクス</a:t>
            </a:r>
            <a:r>
              <a:rPr lang="ja-JP" altLang="en-US" sz="4800" b="1" dirty="0" smtClean="0">
                <a:latin typeface="Hiragino Kaku Gothic Pro W6" charset="-128"/>
                <a:ea typeface="Hiragino Kaku Gothic Pro W6" charset="-128"/>
                <a:cs typeface="Hiragino Kaku Gothic Pro W6" charset="-128"/>
              </a:rPr>
              <a:t>とアクションの</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solidFill>
                  <a:srgbClr val="0000FF"/>
                </a:solidFill>
                <a:latin typeface="Hiragino Kaku Gothic Pro W6" charset="-128"/>
                <a:ea typeface="Hiragino Kaku Gothic Pro W6" charset="-128"/>
                <a:cs typeface="Hiragino Kaku Gothic Pro W6" charset="-128"/>
              </a:rPr>
              <a:t>共通化・標準化が進み</a:t>
            </a:r>
            <a:r>
              <a:rPr lang="ja-JP" altLang="en-US" sz="4800" b="1" dirty="0" smtClean="0">
                <a:latin typeface="Hiragino Kaku Gothic Pro W6" charset="-128"/>
                <a:ea typeface="Hiragino Kaku Gothic Pro W6" charset="-128"/>
                <a:cs typeface="Hiragino Kaku Gothic Pro W6" charset="-128"/>
              </a:rPr>
              <a:t>、</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latin typeface="Hiragino Kaku Gothic Pro W6" charset="-128"/>
                <a:ea typeface="Hiragino Kaku Gothic Pro W6" charset="-128"/>
                <a:cs typeface="Hiragino Kaku Gothic Pro W6" charset="-128"/>
              </a:rPr>
              <a:t>プラクティスとして</a:t>
            </a:r>
            <a:endParaRPr lang="en-US" altLang="ja-JP" sz="4800" b="1" dirty="0" smtClean="0">
              <a:latin typeface="Hiragino Kaku Gothic Pro W6" charset="-128"/>
              <a:ea typeface="Hiragino Kaku Gothic Pro W6" charset="-128"/>
              <a:cs typeface="Hiragino Kaku Gothic Pro W6" charset="-128"/>
            </a:endParaRPr>
          </a:p>
          <a:p>
            <a:pPr algn="ctr"/>
            <a:r>
              <a:rPr lang="ja-JP" altLang="en-US" sz="4800" b="1" dirty="0" smtClean="0">
                <a:solidFill>
                  <a:srgbClr val="0000FF"/>
                </a:solidFill>
                <a:latin typeface="Hiragino Kaku Gothic Pro W6" charset="-128"/>
                <a:ea typeface="Hiragino Kaku Gothic Pro W6" charset="-128"/>
                <a:cs typeface="Hiragino Kaku Gothic Pro W6" charset="-128"/>
              </a:rPr>
              <a:t>一般化</a:t>
            </a:r>
            <a:r>
              <a:rPr lang="ja-JP" altLang="en-US" sz="4800" b="1" dirty="0" smtClean="0">
                <a:latin typeface="Hiragino Kaku Gothic Pro W6" charset="-128"/>
                <a:ea typeface="Hiragino Kaku Gothic Pro W6" charset="-128"/>
                <a:cs typeface="Hiragino Kaku Gothic Pro W6" charset="-128"/>
              </a:rPr>
              <a:t>しつつある。</a:t>
            </a:r>
            <a:endParaRPr lang="ja-JP" altLang="en-US" sz="4800" b="1" dirty="0">
              <a:solidFill>
                <a:schemeClr val="tx2"/>
              </a:solidFill>
              <a:latin typeface="Hiragino Kaku Gothic Pro W6" charset="-128"/>
              <a:ea typeface="Hiragino Kaku Gothic Pro W6" charset="-128"/>
              <a:cs typeface="Hiragino Kaku Gothic Pro W6" charset="-128"/>
            </a:endParaRPr>
          </a:p>
        </p:txBody>
      </p:sp>
      <p:sp>
        <p:nvSpPr>
          <p:cNvPr id="5" name="タイトル 1"/>
          <p:cNvSpPr>
            <a:spLocks noGrp="1"/>
          </p:cNvSpPr>
          <p:nvPr>
            <p:ph type="title"/>
          </p:nvPr>
        </p:nvSpPr>
        <p:spPr>
          <a:xfrm>
            <a:off x="0" y="328806"/>
            <a:ext cx="9144000" cy="524442"/>
          </a:xfrm>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世界のメトリクスの動向</a:t>
            </a:r>
            <a:endParaRPr kumimoji="1" lang="ja-JP" altLang="en-US" sz="4800" b="1" dirty="0">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98732774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メトリクスの</a:t>
            </a:r>
            <a:r>
              <a:rPr lang="ja-JP" altLang="en-US" sz="4800" b="1" dirty="0" smtClean="0">
                <a:latin typeface="Hiragino Kaku Gothic Pro W6" charset="-128"/>
                <a:ea typeface="Hiragino Kaku Gothic Pro W6" charset="-128"/>
                <a:cs typeface="Hiragino Kaku Gothic Pro W6" charset="-128"/>
              </a:rPr>
              <a:t>種類</a:t>
            </a:r>
            <a:r>
              <a:rPr lang="en-US" altLang="ja-JP" sz="4800" b="1" dirty="0" smtClean="0">
                <a:latin typeface="Hiragino Kaku Gothic Pro W6" charset="-128"/>
                <a:ea typeface="Hiragino Kaku Gothic Pro W6" charset="-128"/>
                <a:cs typeface="Hiragino Kaku Gothic Pro W6" charset="-128"/>
              </a:rPr>
              <a:t>(1)</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84</a:t>
            </a:fld>
            <a:endParaRPr kumimoji="1" lang="ja-JP" altLang="en-US"/>
          </a:p>
        </p:txBody>
      </p:sp>
      <p:sp>
        <p:nvSpPr>
          <p:cNvPr id="9" name="コンテンツ プレースホルダー 8"/>
          <p:cNvSpPr>
            <a:spLocks noGrp="1"/>
          </p:cNvSpPr>
          <p:nvPr>
            <p:ph idx="1"/>
          </p:nvPr>
        </p:nvSpPr>
        <p:spPr>
          <a:xfrm>
            <a:off x="628650" y="1689099"/>
            <a:ext cx="7886700" cy="4406901"/>
          </a:xfrm>
          <a:noFill/>
          <a:ln>
            <a:noFill/>
          </a:ln>
        </p:spPr>
        <p:txBody>
          <a:bodyPr anchor="ctr" anchorCtr="0">
            <a:noAutofit/>
          </a:bodyPr>
          <a:lstStyle/>
          <a:p>
            <a:pPr marL="428625" indent="-428625" algn="ctr">
              <a:buFont typeface="Arial" charset="0"/>
              <a:buChar char="•"/>
            </a:pPr>
            <a:r>
              <a:rPr lang="ja-JP" altLang="en-US" sz="4800" b="1" dirty="0" smtClean="0">
                <a:solidFill>
                  <a:srgbClr val="0000FF"/>
                </a:solidFill>
                <a:latin typeface="Hiragino Kaku Gothic Pro W6" charset="-128"/>
                <a:ea typeface="Hiragino Kaku Gothic Pro W6" charset="-128"/>
                <a:cs typeface="Hiragino Kaku Gothic Pro W6" charset="-128"/>
              </a:rPr>
              <a:t>基本メトリクス</a:t>
            </a: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marL="428625" indent="-428625" algn="ctr">
              <a:buFont typeface="Arial" charset="0"/>
              <a:buChar char="•"/>
            </a:pP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marL="428625" indent="-428625" algn="ctr">
              <a:buFont typeface="Arial" charset="0"/>
              <a:buChar char="•"/>
            </a:pPr>
            <a:r>
              <a:rPr lang="ja-JP" altLang="en-US" sz="4800" b="1" dirty="0" smtClean="0">
                <a:solidFill>
                  <a:srgbClr val="0000FF"/>
                </a:solidFill>
                <a:latin typeface="Hiragino Kaku Gothic Pro W6" charset="-128"/>
                <a:ea typeface="Hiragino Kaku Gothic Pro W6" charset="-128"/>
                <a:cs typeface="Hiragino Kaku Gothic Pro W6" charset="-128"/>
              </a:rPr>
              <a:t>導出メトリクス</a:t>
            </a:r>
            <a:endParaRPr lang="en-US" altLang="ja-JP" sz="4800" b="1" dirty="0" smtClean="0">
              <a:solidFill>
                <a:srgbClr val="0000FF"/>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24288721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メトリクスの種類</a:t>
            </a:r>
            <a:r>
              <a:rPr kumimoji="1" lang="en-US" altLang="ja-JP" sz="4800" b="1" dirty="0" smtClean="0">
                <a:latin typeface="Hiragino Kaku Gothic Pro W6" charset="-128"/>
                <a:ea typeface="Hiragino Kaku Gothic Pro W6" charset="-128"/>
                <a:cs typeface="Hiragino Kaku Gothic Pro W6" charset="-128"/>
              </a:rPr>
              <a:t>(2)</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85</a:t>
            </a:fld>
            <a:endParaRPr kumimoji="1" lang="ja-JP" altLang="en-US"/>
          </a:p>
        </p:txBody>
      </p:sp>
      <p:sp>
        <p:nvSpPr>
          <p:cNvPr id="9" name="コンテンツ プレースホルダー 8"/>
          <p:cNvSpPr>
            <a:spLocks noGrp="1"/>
          </p:cNvSpPr>
          <p:nvPr>
            <p:ph idx="1"/>
          </p:nvPr>
        </p:nvSpPr>
        <p:spPr>
          <a:xfrm>
            <a:off x="628650" y="1689099"/>
            <a:ext cx="7886700" cy="4406901"/>
          </a:xfrm>
          <a:noFill/>
          <a:ln>
            <a:noFill/>
          </a:ln>
        </p:spPr>
        <p:txBody>
          <a:bodyPr anchor="ctr" anchorCtr="0">
            <a:noAutofit/>
          </a:bodyPr>
          <a:lstStyle/>
          <a:p>
            <a:pPr marL="428625" indent="-428625" algn="ctr">
              <a:buFont typeface="Arial" charset="0"/>
              <a:buChar char="•"/>
            </a:pPr>
            <a:r>
              <a:rPr lang="ja-JP" altLang="en-US" sz="4800" b="1" dirty="0" smtClean="0">
                <a:solidFill>
                  <a:srgbClr val="0000FF"/>
                </a:solidFill>
                <a:latin typeface="Hiragino Kaku Gothic Pro W6" charset="-128"/>
                <a:ea typeface="Hiragino Kaku Gothic Pro W6" charset="-128"/>
                <a:cs typeface="Hiragino Kaku Gothic Pro W6" charset="-128"/>
              </a:rPr>
              <a:t>プロセスメトリクス</a:t>
            </a:r>
            <a:r>
              <a:rPr lang="en-US" altLang="ja-JP" sz="4800" b="1" dirty="0" smtClean="0">
                <a:solidFill>
                  <a:srgbClr val="0000FF"/>
                </a:solidFill>
                <a:latin typeface="Hiragino Kaku Gothic Pro W6" charset="-128"/>
                <a:ea typeface="Hiragino Kaku Gothic Pro W6" charset="-128"/>
                <a:cs typeface="Hiragino Kaku Gothic Pro W6" charset="-128"/>
              </a:rPr>
              <a:t>		</a:t>
            </a:r>
          </a:p>
          <a:p>
            <a:pPr marL="428625" indent="-428625" algn="ctr">
              <a:buFont typeface="Arial" charset="0"/>
              <a:buChar char="•"/>
            </a:pPr>
            <a:endParaRPr lang="en-US" altLang="ja-JP" sz="4800" b="1" dirty="0" smtClean="0">
              <a:solidFill>
                <a:srgbClr val="0000FF"/>
              </a:solidFill>
              <a:latin typeface="Hiragino Kaku Gothic Pro W6" charset="-128"/>
              <a:ea typeface="Hiragino Kaku Gothic Pro W6" charset="-128"/>
              <a:cs typeface="Hiragino Kaku Gothic Pro W6" charset="-128"/>
            </a:endParaRPr>
          </a:p>
          <a:p>
            <a:pPr marL="428625" indent="-428625" algn="ctr">
              <a:buFont typeface="Arial" charset="0"/>
              <a:buChar char="•"/>
            </a:pPr>
            <a:r>
              <a:rPr lang="ja-JP" altLang="en-US" sz="4800" b="1" dirty="0" smtClean="0">
                <a:solidFill>
                  <a:srgbClr val="0000FF"/>
                </a:solidFill>
                <a:latin typeface="Hiragino Kaku Gothic Pro W6" charset="-128"/>
                <a:ea typeface="Hiragino Kaku Gothic Pro W6" charset="-128"/>
                <a:cs typeface="Hiragino Kaku Gothic Pro W6" charset="-128"/>
              </a:rPr>
              <a:t>プロダクトメトリクス</a:t>
            </a:r>
            <a:r>
              <a:rPr lang="en-US" altLang="ja-JP" sz="4800" b="1" dirty="0" smtClean="0">
                <a:solidFill>
                  <a:srgbClr val="0000FF"/>
                </a:solidFill>
                <a:latin typeface="Hiragino Kaku Gothic Pro W6" charset="-128"/>
                <a:ea typeface="Hiragino Kaku Gothic Pro W6" charset="-128"/>
                <a:cs typeface="Hiragino Kaku Gothic Pro W6" charset="-128"/>
              </a:rPr>
              <a:t>	</a:t>
            </a:r>
          </a:p>
        </p:txBody>
      </p:sp>
    </p:spTree>
    <p:extLst>
      <p:ext uri="{BB962C8B-B14F-4D97-AF65-F5344CB8AC3E}">
        <p14:creationId xmlns:p14="http://schemas.microsoft.com/office/powerpoint/2010/main" val="89411448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（参考）メトリクスの例</a:t>
            </a:r>
            <a:r>
              <a:rPr lang="en-US" altLang="ja-JP" sz="4800" b="1" dirty="0" smtClean="0">
                <a:latin typeface="Hiragino Kaku Gothic Pro W6" charset="-128"/>
                <a:ea typeface="Hiragino Kaku Gothic Pro W6" charset="-128"/>
                <a:cs typeface="Hiragino Kaku Gothic Pro W6" charset="-128"/>
              </a:rPr>
              <a:t> </a:t>
            </a:r>
            <a:r>
              <a:rPr kumimoji="1" lang="en-US" altLang="ja-JP" sz="4800" b="1" dirty="0" smtClean="0">
                <a:latin typeface="Hiragino Kaku Gothic Pro W6" charset="-128"/>
                <a:ea typeface="Hiragino Kaku Gothic Pro W6" charset="-128"/>
                <a:cs typeface="Hiragino Kaku Gothic Pro W6" charset="-128"/>
              </a:rPr>
              <a:t>(1)</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86</a:t>
            </a:fld>
            <a:endParaRPr kumimoji="1" lang="ja-JP" altLang="en-US"/>
          </a:p>
        </p:txBody>
      </p:sp>
      <p:sp>
        <p:nvSpPr>
          <p:cNvPr id="5" name="タイトル 2"/>
          <p:cNvSpPr txBox="1">
            <a:spLocks/>
          </p:cNvSpPr>
          <p:nvPr/>
        </p:nvSpPr>
        <p:spPr>
          <a:xfrm>
            <a:off x="628650" y="1689099"/>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mtClean="0">
                <a:solidFill>
                  <a:schemeClr val="bg1"/>
                </a:solidFill>
                <a:latin typeface="Hiragino Kaku Gothic Pro W6" charset="-128"/>
                <a:ea typeface="Hiragino Kaku Gothic Pro W6" charset="-128"/>
                <a:cs typeface="Hiragino Kaku Gothic Pro W6" charset="-128"/>
              </a:rPr>
              <a:t>機能追加・修正頻度</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6" name="タイトル 2"/>
          <p:cNvSpPr txBox="1">
            <a:spLocks/>
          </p:cNvSpPr>
          <p:nvPr/>
        </p:nvSpPr>
        <p:spPr>
          <a:xfrm>
            <a:off x="4915350" y="1689099"/>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a:solidFill>
                  <a:schemeClr val="bg1"/>
                </a:solidFill>
                <a:latin typeface="Hiragino Kaku Gothic Pro W6" charset="-128"/>
                <a:ea typeface="Hiragino Kaku Gothic Pro W6" charset="-128"/>
                <a:cs typeface="Hiragino Kaku Gothic Pro W6" charset="-128"/>
              </a:rPr>
              <a:t>割り込み率</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7" name="タイトル 2"/>
          <p:cNvSpPr txBox="1">
            <a:spLocks/>
          </p:cNvSpPr>
          <p:nvPr/>
        </p:nvSpPr>
        <p:spPr>
          <a:xfrm>
            <a:off x="628650" y="2918066"/>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a:solidFill>
                  <a:schemeClr val="bg1"/>
                </a:solidFill>
                <a:latin typeface="Hiragino Kaku Gothic Pro W6" charset="-128"/>
                <a:ea typeface="Hiragino Kaku Gothic Pro W6" charset="-128"/>
                <a:cs typeface="Hiragino Kaku Gothic Pro W6" charset="-128"/>
              </a:rPr>
              <a:t>残</a:t>
            </a:r>
            <a:r>
              <a:rPr lang="ja-JP" altLang="en-US" smtClean="0">
                <a:solidFill>
                  <a:schemeClr val="bg1"/>
                </a:solidFill>
                <a:latin typeface="Hiragino Kaku Gothic Pro W6" charset="-128"/>
                <a:ea typeface="Hiragino Kaku Gothic Pro W6" charset="-128"/>
                <a:cs typeface="Hiragino Kaku Gothic Pro W6" charset="-128"/>
              </a:rPr>
              <a:t>タスク数</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8" name="タイトル 2"/>
          <p:cNvSpPr txBox="1">
            <a:spLocks/>
          </p:cNvSpPr>
          <p:nvPr/>
        </p:nvSpPr>
        <p:spPr>
          <a:xfrm>
            <a:off x="4915350" y="2918066"/>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a:solidFill>
                  <a:schemeClr val="bg1"/>
                </a:solidFill>
                <a:latin typeface="Hiragino Kaku Gothic Pro W6" charset="-128"/>
                <a:ea typeface="Hiragino Kaku Gothic Pro W6" charset="-128"/>
                <a:cs typeface="Hiragino Kaku Gothic Pro W6" charset="-128"/>
              </a:rPr>
              <a:t>タスクの完了率</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10" name="タイトル 2"/>
          <p:cNvSpPr txBox="1">
            <a:spLocks/>
          </p:cNvSpPr>
          <p:nvPr/>
        </p:nvSpPr>
        <p:spPr>
          <a:xfrm>
            <a:off x="628650" y="4147033"/>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mtClean="0">
                <a:solidFill>
                  <a:schemeClr val="bg1"/>
                </a:solidFill>
                <a:latin typeface="Hiragino Kaku Gothic Pro W6" charset="-128"/>
                <a:ea typeface="Hiragino Kaku Gothic Pro W6" charset="-128"/>
                <a:cs typeface="Hiragino Kaku Gothic Pro W6" charset="-128"/>
              </a:rPr>
              <a:t>バグの件数</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11" name="タイトル 2"/>
          <p:cNvSpPr txBox="1">
            <a:spLocks/>
          </p:cNvSpPr>
          <p:nvPr/>
        </p:nvSpPr>
        <p:spPr>
          <a:xfrm>
            <a:off x="4915350" y="4147033"/>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a:solidFill>
                  <a:schemeClr val="bg1"/>
                </a:solidFill>
                <a:latin typeface="Hiragino Kaku Gothic Pro W6" charset="-128"/>
                <a:ea typeface="Hiragino Kaku Gothic Pro W6" charset="-128"/>
                <a:cs typeface="Hiragino Kaku Gothic Pro W6" charset="-128"/>
              </a:rPr>
              <a:t>デグレの頻度</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12" name="タイトル 2"/>
          <p:cNvSpPr txBox="1">
            <a:spLocks/>
          </p:cNvSpPr>
          <p:nvPr/>
        </p:nvSpPr>
        <p:spPr>
          <a:xfrm>
            <a:off x="628650" y="5376000"/>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a:solidFill>
                  <a:schemeClr val="bg1"/>
                </a:solidFill>
                <a:latin typeface="Hiragino Kaku Gothic Pro W6" charset="-128"/>
                <a:ea typeface="Hiragino Kaku Gothic Pro W6" charset="-128"/>
                <a:cs typeface="Hiragino Kaku Gothic Pro W6" charset="-128"/>
              </a:rPr>
              <a:t>テストの実行</a:t>
            </a:r>
            <a:r>
              <a:rPr lang="ja-JP" altLang="en-US" smtClean="0">
                <a:solidFill>
                  <a:schemeClr val="bg1"/>
                </a:solidFill>
                <a:latin typeface="Hiragino Kaku Gothic Pro W6" charset="-128"/>
                <a:ea typeface="Hiragino Kaku Gothic Pro W6" charset="-128"/>
                <a:cs typeface="Hiragino Kaku Gothic Pro W6" charset="-128"/>
              </a:rPr>
              <a:t>時間</a:t>
            </a:r>
            <a:endParaRPr lang="en-US" altLang="ja-JP" dirty="0">
              <a:solidFill>
                <a:schemeClr val="bg1"/>
              </a:solidFill>
              <a:latin typeface="Hiragino Kaku Gothic Pro W6" charset="-128"/>
              <a:ea typeface="Hiragino Kaku Gothic Pro W6" charset="-128"/>
              <a:cs typeface="Hiragino Kaku Gothic Pro W6" charset="-128"/>
            </a:endParaRPr>
          </a:p>
        </p:txBody>
      </p:sp>
      <p:sp>
        <p:nvSpPr>
          <p:cNvPr id="13" name="タイトル 2"/>
          <p:cNvSpPr txBox="1">
            <a:spLocks/>
          </p:cNvSpPr>
          <p:nvPr/>
        </p:nvSpPr>
        <p:spPr>
          <a:xfrm>
            <a:off x="4915350" y="5376000"/>
            <a:ext cx="3600000" cy="720000"/>
          </a:xfrm>
          <a:prstGeom prst="rect">
            <a:avLst/>
          </a:prstGeom>
          <a:solidFill>
            <a:schemeClr val="accent2"/>
          </a:solidFill>
          <a:ln>
            <a:solidFill>
              <a:schemeClr val="accent2">
                <a:lumMod val="50000"/>
              </a:schemeClr>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mtClean="0">
                <a:solidFill>
                  <a:schemeClr val="bg1"/>
                </a:solidFill>
                <a:latin typeface="Hiragino Kaku Gothic Pro W6" charset="-128"/>
                <a:ea typeface="Hiragino Kaku Gothic Pro W6" charset="-128"/>
                <a:cs typeface="Hiragino Kaku Gothic Pro W6" charset="-128"/>
              </a:rPr>
              <a:t>テスト網羅率</a:t>
            </a:r>
            <a:endParaRPr lang="en-US" altLang="ja-JP" dirty="0">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35481601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a:latin typeface="Hiragino Kaku Gothic Pro W6" charset="-128"/>
                <a:ea typeface="Hiragino Kaku Gothic Pro W6" charset="-128"/>
                <a:cs typeface="Hiragino Kaku Gothic Pro W6" charset="-128"/>
              </a:rPr>
              <a:t>（参考）</a:t>
            </a:r>
            <a:r>
              <a:rPr lang="ja-JP" altLang="en-US" sz="4800" b="1" smtClean="0">
                <a:latin typeface="Hiragino Kaku Gothic Pro W6" charset="-128"/>
                <a:ea typeface="Hiragino Kaku Gothic Pro W6" charset="-128"/>
                <a:cs typeface="Hiragino Kaku Gothic Pro W6" charset="-128"/>
              </a:rPr>
              <a:t>メトリクスの例</a:t>
            </a:r>
            <a:r>
              <a:rPr lang="en-US" altLang="ja-JP" sz="4800" b="1" dirty="0" smtClean="0">
                <a:latin typeface="Hiragino Kaku Gothic Pro W6" charset="-128"/>
                <a:ea typeface="Hiragino Kaku Gothic Pro W6" charset="-128"/>
                <a:cs typeface="Hiragino Kaku Gothic Pro W6" charset="-128"/>
              </a:rPr>
              <a:t> (2)</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87</a:t>
            </a:fld>
            <a:endParaRPr kumimoji="1" lang="ja-JP" altLang="en-US"/>
          </a:p>
        </p:txBody>
      </p:sp>
      <p:pic>
        <p:nvPicPr>
          <p:cNvPr id="5" name="図 4" descr="Dots_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412" y="1167618"/>
            <a:ext cx="6571176" cy="4928382"/>
          </a:xfrm>
          <a:prstGeom prst="rect">
            <a:avLst/>
          </a:prstGeom>
        </p:spPr>
      </p:pic>
    </p:spTree>
    <p:extLst>
      <p:ext uri="{BB962C8B-B14F-4D97-AF65-F5344CB8AC3E}">
        <p14:creationId xmlns:p14="http://schemas.microsoft.com/office/powerpoint/2010/main" val="62360454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smtClean="0">
                <a:latin typeface="Hiragino Kaku Gothic Pro W6" charset="-128"/>
                <a:ea typeface="Hiragino Kaku Gothic Pro W6" charset="-128"/>
                <a:cs typeface="Hiragino Kaku Gothic Pro W6" charset="-128"/>
              </a:rPr>
              <a:t>（参考）メトリクスの取得元</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88</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プロジェクト追跡システム（</a:t>
            </a:r>
            <a:r>
              <a:rPr lang="en-US" altLang="ja-JP" sz="2800" b="1" dirty="0" smtClean="0">
                <a:latin typeface="Hiragino Kaku Gothic Pro W6" charset="-128"/>
                <a:ea typeface="Hiragino Kaku Gothic Pro W6" charset="-128"/>
                <a:cs typeface="Hiragino Kaku Gothic Pro W6" charset="-128"/>
              </a:rPr>
              <a:t>JIRA</a:t>
            </a:r>
            <a:r>
              <a:rPr lang="ja-JP" altLang="en-US" sz="2800" b="1" dirty="0" smtClean="0">
                <a:latin typeface="Hiragino Kaku Gothic Pro W6" charset="-128"/>
                <a:ea typeface="Hiragino Kaku Gothic Pro W6" charset="-128"/>
                <a:cs typeface="Hiragino Kaku Gothic Pro W6" charset="-128"/>
              </a:rPr>
              <a:t>など）</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ソース管理ツール（</a:t>
            </a:r>
            <a:r>
              <a:rPr lang="en-US" altLang="ja-JP" sz="2800" b="1" dirty="0" smtClean="0">
                <a:latin typeface="Hiragino Kaku Gothic Pro W6" charset="-128"/>
                <a:ea typeface="Hiragino Kaku Gothic Pro W6" charset="-128"/>
                <a:cs typeface="Hiragino Kaku Gothic Pro W6" charset="-128"/>
              </a:rPr>
              <a:t>GitHub</a:t>
            </a:r>
            <a:r>
              <a:rPr lang="ja-JP" altLang="en-US" sz="2800" b="1" dirty="0" smtClean="0">
                <a:latin typeface="Hiragino Kaku Gothic Pro W6" charset="-128"/>
                <a:ea typeface="Hiragino Kaku Gothic Pro W6" charset="-128"/>
                <a:cs typeface="Hiragino Kaku Gothic Pro W6" charset="-128"/>
              </a:rPr>
              <a:t>など）</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CI/CD</a:t>
            </a:r>
            <a:r>
              <a:rPr lang="ja-JP" altLang="en-US" sz="2800" b="1" dirty="0" smtClean="0">
                <a:latin typeface="Hiragino Kaku Gothic Pro W6" charset="-128"/>
                <a:ea typeface="Hiragino Kaku Gothic Pro W6" charset="-128"/>
                <a:cs typeface="Hiragino Kaku Gothic Pro W6" charset="-128"/>
              </a:rPr>
              <a:t>サーバー</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latin typeface="Hiragino Kaku Gothic Pro W6" charset="-128"/>
                <a:ea typeface="Hiragino Kaku Gothic Pro W6" charset="-128"/>
                <a:cs typeface="Hiragino Kaku Gothic Pro W6" charset="-128"/>
              </a:rPr>
              <a:t>アプリケーション監視ツール</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en-US" altLang="ja-JP" sz="2800" b="1" dirty="0" smtClean="0">
                <a:latin typeface="Hiragino Kaku Gothic Pro W6" charset="-128"/>
                <a:ea typeface="Hiragino Kaku Gothic Pro W6" charset="-128"/>
                <a:cs typeface="Hiragino Kaku Gothic Pro W6" charset="-128"/>
              </a:rPr>
              <a:t>BI</a:t>
            </a:r>
            <a:r>
              <a:rPr lang="ja-JP" altLang="en-US" sz="2800" b="1" dirty="0" smtClean="0">
                <a:latin typeface="Hiragino Kaku Gothic Pro W6" charset="-128"/>
                <a:ea typeface="Hiragino Kaku Gothic Pro W6" charset="-128"/>
                <a:cs typeface="Hiragino Kaku Gothic Pro W6" charset="-128"/>
              </a:rPr>
              <a:t>ツール</a:t>
            </a:r>
            <a:endParaRPr lang="ja-JP" altLang="en-US" sz="2800" b="1" dirty="0">
              <a:latin typeface="Hiragino Kaku Gothic Pro W6" charset="-128"/>
              <a:ea typeface="Hiragino Kaku Gothic Pro W6" charset="-128"/>
              <a:cs typeface="Hiragino Kaku Gothic Pro W6" charset="-128"/>
            </a:endParaRPr>
          </a:p>
        </p:txBody>
      </p:sp>
      <p:sp>
        <p:nvSpPr>
          <p:cNvPr id="5" name="コンテンツ プレースホルダー 8"/>
          <p:cNvSpPr txBox="1">
            <a:spLocks/>
          </p:cNvSpPr>
          <p:nvPr/>
        </p:nvSpPr>
        <p:spPr>
          <a:xfrm>
            <a:off x="5324355" y="599635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20" y="4107878"/>
            <a:ext cx="1498835" cy="2248472"/>
          </a:xfrm>
          <a:prstGeom prst="rect">
            <a:avLst/>
          </a:prstGeom>
        </p:spPr>
      </p:pic>
    </p:spTree>
    <p:extLst>
      <p:ext uri="{BB962C8B-B14F-4D97-AF65-F5344CB8AC3E}">
        <p14:creationId xmlns:p14="http://schemas.microsoft.com/office/powerpoint/2010/main" val="63793773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（参考）チームとメトリクス</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89</a:t>
            </a:fld>
            <a:endParaRPr kumimoji="1" lang="ja-JP" altLang="en-US"/>
          </a:p>
        </p:txBody>
      </p:sp>
      <p:sp>
        <p:nvSpPr>
          <p:cNvPr id="9" name="コンテンツ プレースホルダー 8"/>
          <p:cNvSpPr>
            <a:spLocks noGrp="1"/>
          </p:cNvSpPr>
          <p:nvPr>
            <p:ph idx="1"/>
          </p:nvPr>
        </p:nvSpPr>
        <p:spPr>
          <a:xfrm>
            <a:off x="628650" y="1689099"/>
            <a:ext cx="7886700" cy="3686901"/>
          </a:xfrm>
          <a:noFill/>
          <a:ln>
            <a:noFill/>
          </a:ln>
        </p:spPr>
        <p:txBody>
          <a:bodyPr anchor="t" anchorCtr="0">
            <a:noAutofit/>
          </a:bodyPr>
          <a:lstStyle/>
          <a:p>
            <a:pPr algn="ctr"/>
            <a:r>
              <a:rPr lang="ja-JP" altLang="en-US" sz="2800" b="1">
                <a:latin typeface="Hiragino Kaku Gothic Pro W6" charset="-128"/>
                <a:ea typeface="Hiragino Kaku Gothic Pro W6" charset="-128"/>
                <a:cs typeface="Hiragino Kaku Gothic Pro W6" charset="-128"/>
              </a:rPr>
              <a:t>メトリクスを計測している組織は</a:t>
            </a:r>
            <a:r>
              <a:rPr lang="ja-JP" altLang="en-US" sz="2800" b="1" smtClean="0">
                <a:latin typeface="Hiragino Kaku Gothic Pro W6" charset="-128"/>
                <a:ea typeface="Hiragino Kaku Gothic Pro W6" charset="-128"/>
                <a:cs typeface="Hiragino Kaku Gothic Pro W6" charset="-128"/>
              </a:rPr>
              <a:t>、</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latin typeface="Hiragino Kaku Gothic Pro W6" charset="-128"/>
                <a:ea typeface="Hiragino Kaku Gothic Pro W6" charset="-128"/>
                <a:cs typeface="Hiragino Kaku Gothic Pro W6" charset="-128"/>
              </a:rPr>
              <a:t>測定</a:t>
            </a:r>
            <a:r>
              <a:rPr lang="ja-JP" altLang="en-US" sz="2800" b="1">
                <a:latin typeface="Hiragino Kaku Gothic Pro W6" charset="-128"/>
                <a:ea typeface="Hiragino Kaku Gothic Pro W6" charset="-128"/>
                <a:cs typeface="Hiragino Kaku Gothic Pro W6" charset="-128"/>
              </a:rPr>
              <a:t>していない組織より</a:t>
            </a:r>
            <a:r>
              <a:rPr lang="ja-JP" altLang="en-US" sz="2800" b="1" smtClean="0">
                <a:latin typeface="Hiragino Kaku Gothic Pro W6" charset="-128"/>
                <a:ea typeface="Hiragino Kaku Gothic Pro W6" charset="-128"/>
                <a:cs typeface="Hiragino Kaku Gothic Pro W6" charset="-128"/>
              </a:rPr>
              <a:t>も</a:t>
            </a:r>
            <a:endParaRPr lang="en-US" altLang="ja-JP" sz="2800" b="1" dirty="0" smtClean="0">
              <a:latin typeface="Hiragino Kaku Gothic Pro W6" charset="-128"/>
              <a:ea typeface="Hiragino Kaku Gothic Pro W6" charset="-128"/>
              <a:cs typeface="Hiragino Kaku Gothic Pro W6" charset="-128"/>
            </a:endParaRPr>
          </a:p>
          <a:p>
            <a:pPr algn="ctr"/>
            <a:r>
              <a:rPr lang="ja-JP" altLang="en-US" sz="2800" b="1" smtClean="0">
                <a:solidFill>
                  <a:srgbClr val="0000FF"/>
                </a:solidFill>
                <a:latin typeface="Hiragino Kaku Gothic Pro W6" charset="-128"/>
                <a:ea typeface="Hiragino Kaku Gothic Pro W6" charset="-128"/>
                <a:cs typeface="Hiragino Kaku Gothic Pro W6" charset="-128"/>
              </a:rPr>
              <a:t>自己</a:t>
            </a:r>
            <a:r>
              <a:rPr lang="ja-JP" altLang="en-US" sz="2800" b="1">
                <a:solidFill>
                  <a:srgbClr val="0000FF"/>
                </a:solidFill>
                <a:latin typeface="Hiragino Kaku Gothic Pro W6" charset="-128"/>
                <a:ea typeface="Hiragino Kaku Gothic Pro W6" charset="-128"/>
                <a:cs typeface="Hiragino Kaku Gothic Pro W6" charset="-128"/>
              </a:rPr>
              <a:t>評価が高い</a:t>
            </a:r>
            <a:r>
              <a:rPr lang="ja-JP" altLang="en-US" sz="2800" b="1">
                <a:latin typeface="Hiragino Kaku Gothic Pro W6" charset="-128"/>
                <a:ea typeface="Hiragino Kaku Gothic Pro W6" charset="-128"/>
                <a:cs typeface="Hiragino Kaku Gothic Pro W6" charset="-128"/>
              </a:rPr>
              <a:t>こと</a:t>
            </a:r>
            <a:r>
              <a:rPr lang="ja-JP" altLang="en-US" sz="2800" b="1" smtClean="0">
                <a:latin typeface="Hiragino Kaku Gothic Pro W6" charset="-128"/>
                <a:ea typeface="Hiragino Kaku Gothic Pro W6" charset="-128"/>
                <a:cs typeface="Hiragino Kaku Gothic Pro W6" charset="-128"/>
              </a:rPr>
              <a:t>が裏付けられている。</a:t>
            </a:r>
            <a:endParaRPr lang="en-US" altLang="ja-JP" sz="2800" b="1" dirty="0" smtClean="0">
              <a:latin typeface="Hiragino Kaku Gothic Pro W6" charset="-128"/>
              <a:ea typeface="Hiragino Kaku Gothic Pro W6" charset="-128"/>
              <a:cs typeface="Hiragino Kaku Gothic Pro W6"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490" y="3203980"/>
            <a:ext cx="3299021" cy="2231395"/>
          </a:xfrm>
          <a:prstGeom prst="rect">
            <a:avLst/>
          </a:prstGeom>
        </p:spPr>
      </p:pic>
      <p:sp>
        <p:nvSpPr>
          <p:cNvPr id="8" name="コンテンツ プレースホルダー 8"/>
          <p:cNvSpPr txBox="1">
            <a:spLocks/>
          </p:cNvSpPr>
          <p:nvPr/>
        </p:nvSpPr>
        <p:spPr>
          <a:xfrm>
            <a:off x="6221511" y="5075375"/>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
        <p:nvSpPr>
          <p:cNvPr id="11" name="コンテンツ プレースホルダー 8"/>
          <p:cNvSpPr txBox="1">
            <a:spLocks/>
          </p:cNvSpPr>
          <p:nvPr/>
        </p:nvSpPr>
        <p:spPr>
          <a:xfrm>
            <a:off x="628650" y="5376000"/>
            <a:ext cx="7886699" cy="720000"/>
          </a:xfrm>
          <a:prstGeom prst="rect">
            <a:avLst/>
          </a:prstGeom>
          <a:noFill/>
          <a:ln>
            <a:noFill/>
          </a:ln>
        </p:spPr>
        <p:txBody>
          <a:bodyPr vert="horz" lIns="91440" tIns="45720" rIns="91440" bIns="45720" rtlCol="0" anchor="ctr">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200" b="1" smtClean="0">
                <a:solidFill>
                  <a:schemeClr val="tx1"/>
                </a:solidFill>
                <a:latin typeface="Hiragino Kaku Gothic Pro W6" charset="-128"/>
                <a:ea typeface="Hiragino Kaku Gothic Pro W6" charset="-128"/>
                <a:cs typeface="Hiragino Kaku Gothic Pro W6" charset="-128"/>
              </a:rPr>
              <a:t>野中</a:t>
            </a:r>
            <a:r>
              <a:rPr lang="en-US" altLang="ja-JP" sz="1200" b="1" dirty="0" smtClean="0">
                <a:solidFill>
                  <a:schemeClr val="tx1"/>
                </a:solidFill>
                <a:latin typeface="Hiragino Kaku Gothic Pro W6" charset="-128"/>
                <a:ea typeface="Hiragino Kaku Gothic Pro W6" charset="-128"/>
                <a:cs typeface="Hiragino Kaku Gothic Pro W6" charset="-128"/>
              </a:rPr>
              <a:t>『</a:t>
            </a:r>
            <a:r>
              <a:rPr lang="ja-JP" altLang="en-US" sz="1200" b="1" smtClean="0">
                <a:solidFill>
                  <a:schemeClr val="tx1"/>
                </a:solidFill>
                <a:latin typeface="Hiragino Kaku Gothic Pro W6" charset="-128"/>
                <a:ea typeface="Hiragino Kaku Gothic Pro W6" charset="-128"/>
                <a:cs typeface="Hiragino Kaku Gothic Pro W6" charset="-128"/>
              </a:rPr>
              <a:t>「精密に誤るよりも、漠然と正しくありたい」ためのソフトウェアメトリクス活用法</a:t>
            </a:r>
            <a:r>
              <a:rPr lang="en-US" altLang="ja-JP" sz="1200" b="1" dirty="0" smtClean="0">
                <a:solidFill>
                  <a:schemeClr val="tx1"/>
                </a:solidFill>
                <a:latin typeface="Hiragino Kaku Gothic Pro W6" charset="-128"/>
                <a:ea typeface="Hiragino Kaku Gothic Pro W6" charset="-128"/>
                <a:cs typeface="Hiragino Kaku Gothic Pro W6" charset="-128"/>
              </a:rPr>
              <a:t>』SQiP2016</a:t>
            </a:r>
            <a:endParaRPr lang="en-US" altLang="ja-JP" sz="1200" b="1"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6318825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800" b="1" smtClean="0">
                <a:latin typeface="Hiragino Kaku Gothic Pro W6" charset="-128"/>
                <a:ea typeface="Hiragino Kaku Gothic Pro W6" charset="-128"/>
                <a:cs typeface="Hiragino Kaku Gothic Pro W6" charset="-128"/>
              </a:rPr>
              <a:t>アジェンダ</a:t>
            </a:r>
            <a:endParaRPr kumimoji="1" lang="ja-JP" altLang="en-US" sz="4800" b="1">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a:t>
            </a:fld>
            <a:endParaRPr kumimoji="1" lang="ja-JP" altLang="en-US"/>
          </a:p>
        </p:txBody>
      </p:sp>
      <p:sp>
        <p:nvSpPr>
          <p:cNvPr id="3" name="テキスト ボックス 2"/>
          <p:cNvSpPr txBox="1"/>
          <p:nvPr/>
        </p:nvSpPr>
        <p:spPr>
          <a:xfrm>
            <a:off x="628650" y="1689099"/>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1</a:t>
            </a:r>
            <a:r>
              <a:rPr lang="en-US" altLang="ja-JP" sz="2800" b="1" dirty="0" smtClean="0">
                <a:solidFill>
                  <a:schemeClr val="bg1"/>
                </a:solidFill>
                <a:latin typeface="Hiragino Kaku Gothic Pro W6" charset="-128"/>
                <a:ea typeface="Hiragino Kaku Gothic Pro W6" charset="-128"/>
                <a:cs typeface="Hiragino Kaku Gothic Pro W6" charset="-128"/>
              </a:rPr>
              <a:t>.</a:t>
            </a:r>
            <a:r>
              <a:rPr lang="en-US" altLang="ja-JP" sz="2800" b="1" dirty="0">
                <a:solidFill>
                  <a:schemeClr val="bg1"/>
                </a:solidFill>
                <a:latin typeface="Hiragino Kaku Gothic Pro W6" charset="-128"/>
                <a:ea typeface="Hiragino Kaku Gothic Pro W6" charset="-128"/>
                <a:cs typeface="Hiragino Kaku Gothic Pro W6" charset="-128"/>
              </a:rPr>
              <a:t> </a:t>
            </a:r>
            <a:r>
              <a:rPr lang="ja-JP" altLang="en-US" sz="2800" b="1" dirty="0" smtClean="0">
                <a:solidFill>
                  <a:schemeClr val="bg1"/>
                </a:solidFill>
                <a:latin typeface="Hiragino Kaku Gothic Pro W6" charset="-128"/>
                <a:ea typeface="Hiragino Kaku Gothic Pro W6" charset="-128"/>
                <a:cs typeface="Hiragino Kaku Gothic Pro W6" charset="-128"/>
              </a:rPr>
              <a:t>カンファレンスの概要</a:t>
            </a:r>
            <a:endParaRPr lang="ja-JP" altLang="en-US" sz="2800" b="1" dirty="0">
              <a:solidFill>
                <a:schemeClr val="bg1"/>
              </a:solidFill>
              <a:latin typeface="Hiragino Kaku Gothic Pro W6" charset="-128"/>
              <a:ea typeface="Hiragino Kaku Gothic Pro W6" charset="-128"/>
              <a:cs typeface="Hiragino Kaku Gothic Pro W6" charset="-128"/>
            </a:endParaRPr>
          </a:p>
        </p:txBody>
      </p:sp>
      <p:sp>
        <p:nvSpPr>
          <p:cNvPr id="7" name="テキスト ボックス 6"/>
          <p:cNvSpPr txBox="1"/>
          <p:nvPr/>
        </p:nvSpPr>
        <p:spPr>
          <a:xfrm>
            <a:off x="628650" y="2918066"/>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b="1" dirty="0" smtClean="0">
                <a:solidFill>
                  <a:schemeClr val="bg1"/>
                </a:solidFill>
                <a:latin typeface="Hiragino Kaku Gothic Pro W6" charset="-128"/>
                <a:ea typeface="Hiragino Kaku Gothic Pro W6" charset="-128"/>
                <a:cs typeface="Hiragino Kaku Gothic Pro W6" charset="-128"/>
              </a:rPr>
              <a:t>2. </a:t>
            </a:r>
            <a:r>
              <a:rPr lang="ja-JP" altLang="en-US" sz="2800" b="1" smtClean="0">
                <a:solidFill>
                  <a:schemeClr val="bg1"/>
                </a:solidFill>
                <a:latin typeface="Hiragino Kaku Gothic Pro W6" charset="-128"/>
                <a:ea typeface="Hiragino Kaku Gothic Pro W6" charset="-128"/>
                <a:cs typeface="Hiragino Kaku Gothic Pro W6" charset="-128"/>
              </a:rPr>
              <a:t>プロダクト</a:t>
            </a:r>
            <a:r>
              <a:rPr lang="ja-JP" altLang="en-US" sz="2800" b="1">
                <a:solidFill>
                  <a:schemeClr val="bg1"/>
                </a:solidFill>
                <a:latin typeface="Hiragino Kaku Gothic Pro W6" charset="-128"/>
                <a:ea typeface="Hiragino Kaku Gothic Pro W6" charset="-128"/>
                <a:cs typeface="Hiragino Kaku Gothic Pro W6" charset="-128"/>
              </a:rPr>
              <a:t>開発の現場で必要なメトリクス</a:t>
            </a:r>
          </a:p>
        </p:txBody>
      </p:sp>
      <p:sp>
        <p:nvSpPr>
          <p:cNvPr id="8" name="テキスト ボックス 7"/>
          <p:cNvSpPr txBox="1"/>
          <p:nvPr/>
        </p:nvSpPr>
        <p:spPr>
          <a:xfrm>
            <a:off x="628650" y="4147033"/>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3</a:t>
            </a:r>
            <a:r>
              <a:rPr lang="en-US" altLang="ja-JP" sz="2800" b="1" dirty="0" smtClean="0">
                <a:solidFill>
                  <a:schemeClr val="bg1"/>
                </a:solidFill>
                <a:latin typeface="Hiragino Kaku Gothic Pro W6" charset="-128"/>
                <a:ea typeface="Hiragino Kaku Gothic Pro W6" charset="-128"/>
                <a:cs typeface="Hiragino Kaku Gothic Pro W6" charset="-128"/>
              </a:rPr>
              <a:t>. </a:t>
            </a:r>
            <a:r>
              <a:rPr lang="ja-JP" altLang="en-US" sz="2800" b="1" smtClean="0">
                <a:solidFill>
                  <a:schemeClr val="bg1"/>
                </a:solidFill>
                <a:latin typeface="Hiragino Kaku Gothic Pro W6" charset="-128"/>
                <a:ea typeface="Hiragino Kaku Gothic Pro W6" charset="-128"/>
                <a:cs typeface="Hiragino Kaku Gothic Pro W6" charset="-128"/>
              </a:rPr>
              <a:t>メトリクス</a:t>
            </a:r>
            <a:r>
              <a:rPr lang="ja-JP" altLang="en-US" sz="2800" b="1">
                <a:solidFill>
                  <a:schemeClr val="bg1"/>
                </a:solidFill>
                <a:latin typeface="Hiragino Kaku Gothic Pro W6" charset="-128"/>
                <a:ea typeface="Hiragino Kaku Gothic Pro W6" charset="-128"/>
                <a:cs typeface="Hiragino Kaku Gothic Pro W6" charset="-128"/>
              </a:rPr>
              <a:t>の実践的活用法</a:t>
            </a:r>
          </a:p>
        </p:txBody>
      </p:sp>
      <p:sp>
        <p:nvSpPr>
          <p:cNvPr id="10" name="テキスト ボックス 9"/>
          <p:cNvSpPr txBox="1"/>
          <p:nvPr/>
        </p:nvSpPr>
        <p:spPr>
          <a:xfrm>
            <a:off x="628650" y="5376000"/>
            <a:ext cx="7887600" cy="720000"/>
          </a:xfrm>
          <a:prstGeom prst="rect">
            <a:avLst/>
          </a:prstGeom>
          <a:solidFill>
            <a:srgbClr val="44C404"/>
          </a:solidFill>
          <a:ln>
            <a:solidFill>
              <a:srgbClr val="44C404"/>
            </a:solidFill>
          </a:ln>
          <a:effectLst/>
        </p:spPr>
        <p:txBody>
          <a:bodyPr wrap="square" rtlCol="0" anchor="ctr" anchorCtr="0">
            <a:noAutofit/>
          </a:bodyPr>
          <a:lstStyle/>
          <a:p>
            <a:r>
              <a:rPr lang="en-US" altLang="ja-JP" sz="2800" b="1" dirty="0">
                <a:solidFill>
                  <a:schemeClr val="bg1"/>
                </a:solidFill>
                <a:latin typeface="Hiragino Kaku Gothic Pro W6" charset="-128"/>
                <a:ea typeface="Hiragino Kaku Gothic Pro W6" charset="-128"/>
                <a:cs typeface="Hiragino Kaku Gothic Pro W6" charset="-128"/>
              </a:rPr>
              <a:t>4</a:t>
            </a:r>
            <a:r>
              <a:rPr lang="en-US" altLang="ja-JP" sz="2800" b="1" dirty="0" smtClean="0">
                <a:solidFill>
                  <a:schemeClr val="bg1"/>
                </a:solidFill>
                <a:latin typeface="Hiragino Kaku Gothic Pro W6" charset="-128"/>
                <a:ea typeface="Hiragino Kaku Gothic Pro W6" charset="-128"/>
                <a:cs typeface="Hiragino Kaku Gothic Pro W6" charset="-128"/>
              </a:rPr>
              <a:t>. </a:t>
            </a:r>
            <a:r>
              <a:rPr lang="ja-JP" altLang="en-US" sz="2800" b="1" smtClean="0">
                <a:solidFill>
                  <a:schemeClr val="bg1"/>
                </a:solidFill>
                <a:latin typeface="Hiragino Kaku Gothic Pro W6" charset="-128"/>
                <a:ea typeface="Hiragino Kaku Gothic Pro W6" charset="-128"/>
                <a:cs typeface="Hiragino Kaku Gothic Pro W6" charset="-128"/>
              </a:rPr>
              <a:t>結論</a:t>
            </a:r>
            <a:endParaRPr lang="ja-JP" altLang="en-US" sz="2800" b="1">
              <a:solidFill>
                <a:schemeClr val="bg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398777343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問診票</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90</a:t>
            </a:fld>
            <a:endParaRPr kumimoji="1" lang="ja-JP" altLang="en-US"/>
          </a:p>
        </p:txBody>
      </p:sp>
      <p:sp>
        <p:nvSpPr>
          <p:cNvPr id="9" name="コンテンツ プレースホルダー 8"/>
          <p:cNvSpPr>
            <a:spLocks noGrp="1"/>
          </p:cNvSpPr>
          <p:nvPr>
            <p:ph idx="1"/>
          </p:nvPr>
        </p:nvSpPr>
        <p:spPr>
          <a:noFill/>
          <a:ln>
            <a:noFill/>
          </a:ln>
        </p:spPr>
        <p:txBody>
          <a:bodyPr anchor="t" anchorCtr="0">
            <a:noAutofit/>
          </a:bodyPr>
          <a:lstStyle/>
          <a:p>
            <a:pPr marL="449263" indent="-449263">
              <a:buFont typeface="Arial" charset="0"/>
              <a:buChar char="•"/>
            </a:pPr>
            <a:r>
              <a:rPr lang="ja-JP" altLang="en-US" sz="2800" b="1" dirty="0" smtClean="0">
                <a:solidFill>
                  <a:srgbClr val="FF0000"/>
                </a:solidFill>
                <a:latin typeface="Hiragino Kaku Gothic Pro W6" charset="-128"/>
                <a:ea typeface="Hiragino Kaku Gothic Pro W6" charset="-128"/>
                <a:cs typeface="Hiragino Kaku Gothic Pro W6" charset="-128"/>
              </a:rPr>
              <a:t>自身の課題</a:t>
            </a:r>
            <a:r>
              <a:rPr lang="ja-JP" altLang="en-US" sz="2800" b="1" dirty="0" smtClean="0">
                <a:latin typeface="Hiragino Kaku Gothic Pro W6" charset="-128"/>
                <a:ea typeface="Hiragino Kaku Gothic Pro W6" charset="-128"/>
                <a:cs typeface="Hiragino Kaku Gothic Pro W6" charset="-128"/>
              </a:rPr>
              <a:t>を理解していますか？</a:t>
            </a:r>
            <a:endParaRPr lang="en-US" altLang="ja-JP" sz="2800" b="1" dirty="0" smtClean="0">
              <a:latin typeface="Hiragino Kaku Gothic Pro W6" charset="-128"/>
              <a:ea typeface="Hiragino Kaku Gothic Pro W6" charset="-128"/>
              <a:cs typeface="Hiragino Kaku Gothic Pro W6" charset="-128"/>
            </a:endParaRPr>
          </a:p>
          <a:p>
            <a:pPr marL="449263" indent="-449263">
              <a:buFont typeface="Arial" charset="0"/>
              <a:buChar char="•"/>
            </a:pPr>
            <a:r>
              <a:rPr lang="ja-JP" altLang="en-US" sz="2800" b="1" dirty="0" smtClean="0">
                <a:solidFill>
                  <a:srgbClr val="FF0000"/>
                </a:solidFill>
                <a:latin typeface="Hiragino Kaku Gothic Pro W6" charset="-128"/>
                <a:ea typeface="Hiragino Kaku Gothic Pro W6" charset="-128"/>
                <a:cs typeface="Hiragino Kaku Gothic Pro W6" charset="-128"/>
              </a:rPr>
              <a:t>ユーザーの求めるもの</a:t>
            </a:r>
            <a:r>
              <a:rPr lang="ja-JP" altLang="en-US" sz="2800" b="1" dirty="0" smtClean="0">
                <a:latin typeface="Hiragino Kaku Gothic Pro W6" charset="-128"/>
                <a:ea typeface="Hiragino Kaku Gothic Pro W6" charset="-128"/>
                <a:cs typeface="Hiragino Kaku Gothic Pro W6" charset="-128"/>
              </a:rPr>
              <a:t>を理解</a:t>
            </a:r>
            <a:r>
              <a:rPr lang="ja-JP" altLang="en-US" sz="2800" b="1" dirty="0">
                <a:latin typeface="Hiragino Kaku Gothic Pro W6" charset="-128"/>
                <a:ea typeface="Hiragino Kaku Gothic Pro W6" charset="-128"/>
                <a:cs typeface="Hiragino Kaku Gothic Pro W6" charset="-128"/>
              </a:rPr>
              <a:t>していますか？</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solidFill>
                  <a:srgbClr val="FF0000"/>
                </a:solidFill>
                <a:latin typeface="Hiragino Kaku Gothic Pro W6" charset="-128"/>
                <a:ea typeface="Hiragino Kaku Gothic Pro W6" charset="-128"/>
                <a:cs typeface="Hiragino Kaku Gothic Pro W6" charset="-128"/>
              </a:rPr>
              <a:t>ユーザー</a:t>
            </a:r>
            <a:r>
              <a:rPr lang="ja-JP" altLang="en-US" sz="2800" b="1" dirty="0">
                <a:solidFill>
                  <a:srgbClr val="FF0000"/>
                </a:solidFill>
                <a:latin typeface="Hiragino Kaku Gothic Pro W6" charset="-128"/>
                <a:ea typeface="Hiragino Kaku Gothic Pro W6" charset="-128"/>
                <a:cs typeface="Hiragino Kaku Gothic Pro W6" charset="-128"/>
              </a:rPr>
              <a:t>の行動</a:t>
            </a:r>
            <a:r>
              <a:rPr lang="ja-JP" altLang="en-US" sz="2800" b="1" dirty="0" smtClean="0">
                <a:latin typeface="Hiragino Kaku Gothic Pro W6" charset="-128"/>
                <a:ea typeface="Hiragino Kaku Gothic Pro W6" charset="-128"/>
                <a:cs typeface="Hiragino Kaku Gothic Pro W6" charset="-128"/>
              </a:rPr>
              <a:t>を把握して</a:t>
            </a:r>
            <a:r>
              <a:rPr lang="ja-JP" altLang="en-US" sz="2800" b="1" dirty="0">
                <a:latin typeface="Hiragino Kaku Gothic Pro W6" charset="-128"/>
                <a:ea typeface="Hiragino Kaku Gothic Pro W6" charset="-128"/>
                <a:cs typeface="Hiragino Kaku Gothic Pro W6" charset="-128"/>
              </a:rPr>
              <a:t>いますか？</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solidFill>
                  <a:srgbClr val="FF0000"/>
                </a:solidFill>
                <a:latin typeface="Hiragino Kaku Gothic Pro W6" charset="-128"/>
                <a:ea typeface="Hiragino Kaku Gothic Pro W6" charset="-128"/>
                <a:cs typeface="Hiragino Kaku Gothic Pro W6" charset="-128"/>
              </a:rPr>
              <a:t>何を成しているか</a:t>
            </a:r>
            <a:r>
              <a:rPr lang="ja-JP" altLang="en-US" sz="2800" b="1" dirty="0" smtClean="0">
                <a:latin typeface="Hiragino Kaku Gothic Pro W6" charset="-128"/>
                <a:ea typeface="Hiragino Kaku Gothic Pro W6" charset="-128"/>
                <a:cs typeface="Hiragino Kaku Gothic Pro W6" charset="-128"/>
              </a:rPr>
              <a:t>を把握していますか？</a:t>
            </a:r>
            <a:endParaRPr lang="en-US" altLang="ja-JP" sz="2800" b="1" dirty="0" smtClean="0">
              <a:latin typeface="Hiragino Kaku Gothic Pro W6" charset="-128"/>
              <a:ea typeface="Hiragino Kaku Gothic Pro W6" charset="-128"/>
              <a:cs typeface="Hiragino Kaku Gothic Pro W6" charset="-128"/>
            </a:endParaRPr>
          </a:p>
          <a:p>
            <a:pPr marL="457200" indent="-457200">
              <a:buFont typeface="Arial" charset="0"/>
              <a:buChar char="•"/>
            </a:pPr>
            <a:r>
              <a:rPr lang="ja-JP" altLang="en-US" sz="2800" b="1" dirty="0" smtClean="0">
                <a:solidFill>
                  <a:srgbClr val="FF0000"/>
                </a:solidFill>
                <a:latin typeface="Hiragino Kaku Gothic Pro W6" charset="-128"/>
                <a:ea typeface="Hiragino Kaku Gothic Pro W6" charset="-128"/>
                <a:cs typeface="Hiragino Kaku Gothic Pro W6" charset="-128"/>
              </a:rPr>
              <a:t>自身の成果と価値</a:t>
            </a:r>
            <a:r>
              <a:rPr lang="ja-JP" altLang="en-US" sz="2800" b="1" dirty="0" smtClean="0">
                <a:latin typeface="Hiragino Kaku Gothic Pro W6" charset="-128"/>
                <a:ea typeface="Hiragino Kaku Gothic Pro W6" charset="-128"/>
                <a:cs typeface="Hiragino Kaku Gothic Pro W6" charset="-128"/>
              </a:rPr>
              <a:t>を把握していますか？</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962" y="4162842"/>
            <a:ext cx="5820077" cy="1939479"/>
          </a:xfrm>
          <a:prstGeom prst="rect">
            <a:avLst/>
          </a:prstGeom>
        </p:spPr>
      </p:pic>
      <p:sp>
        <p:nvSpPr>
          <p:cNvPr id="6" name="コンテンツ プレースホルダー 8"/>
          <p:cNvSpPr txBox="1">
            <a:spLocks/>
          </p:cNvSpPr>
          <p:nvPr/>
        </p:nvSpPr>
        <p:spPr>
          <a:xfrm>
            <a:off x="7482039" y="5736000"/>
            <a:ext cx="1080000" cy="360000"/>
          </a:xfrm>
          <a:prstGeom prst="rect">
            <a:avLst/>
          </a:prstGeom>
          <a:noFill/>
          <a:ln>
            <a:noFill/>
          </a:ln>
        </p:spPr>
        <p:txBody>
          <a:bodyPr vert="horz" lIns="91440" tIns="45720" rIns="91440" bIns="45720" rtlCol="0" anchor="ctr">
            <a:norm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1000" b="1" dirty="0" smtClean="0">
                <a:solidFill>
                  <a:schemeClr val="tx1"/>
                </a:solidFill>
                <a:latin typeface="Hiragino Kaku Gothic Pro W6" charset="-128"/>
                <a:ea typeface="Hiragino Kaku Gothic Pro W6" charset="-128"/>
                <a:cs typeface="Hiragino Kaku Gothic Pro W6" charset="-128"/>
              </a:rPr>
              <a:t>写真：アフロ</a:t>
            </a:r>
            <a:endParaRPr lang="en-US" altLang="ja-JP" sz="1000" b="1" dirty="0" smtClean="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42080738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dirty="0" smtClean="0">
                <a:latin typeface="Hiragino Kaku Gothic Pro W6" charset="-128"/>
                <a:ea typeface="Hiragino Kaku Gothic Pro W6" charset="-128"/>
                <a:cs typeface="Hiragino Kaku Gothic Pro W6" charset="-128"/>
              </a:rPr>
              <a:t>（重要！）メトリクスの原則</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91</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marL="428625" indent="-428625">
              <a:buFont typeface="Arial" charset="0"/>
              <a:buChar char="•"/>
            </a:pPr>
            <a:r>
              <a:rPr lang="ja-JP" altLang="en-US" sz="2800" b="1" dirty="0">
                <a:latin typeface="Hiragino Kaku Gothic Pro W6" charset="-128"/>
                <a:ea typeface="Hiragino Kaku Gothic Pro W6" charset="-128"/>
                <a:cs typeface="Hiragino Kaku Gothic Pro W6" charset="-128"/>
              </a:rPr>
              <a:t>計測するものは</a:t>
            </a:r>
            <a:r>
              <a:rPr lang="ja-JP" altLang="en-US" sz="2800" b="1" dirty="0">
                <a:solidFill>
                  <a:srgbClr val="0000FF"/>
                </a:solidFill>
                <a:latin typeface="Hiragino Kaku Gothic Pro W6" charset="-128"/>
                <a:ea typeface="Hiragino Kaku Gothic Pro W6" charset="-128"/>
                <a:cs typeface="Hiragino Kaku Gothic Pro W6" charset="-128"/>
              </a:rPr>
              <a:t>ゴール</a:t>
            </a:r>
            <a:r>
              <a:rPr lang="ja-JP" altLang="en-US" sz="2800" b="1" dirty="0">
                <a:latin typeface="Hiragino Kaku Gothic Pro W6" charset="-128"/>
                <a:ea typeface="Hiragino Kaku Gothic Pro W6" charset="-128"/>
                <a:cs typeface="Hiragino Kaku Gothic Pro W6" charset="-128"/>
              </a:rPr>
              <a:t>に直結すべき</a:t>
            </a:r>
            <a:endParaRPr lang="en-US" altLang="ja-JP" sz="2800" b="1" dirty="0">
              <a:latin typeface="Hiragino Kaku Gothic Pro W6" charset="-128"/>
              <a:ea typeface="Hiragino Kaku Gothic Pro W6" charset="-128"/>
              <a:cs typeface="Hiragino Kaku Gothic Pro W6" charset="-128"/>
            </a:endParaRPr>
          </a:p>
          <a:p>
            <a:pPr marL="942975" lvl="1" indent="-428625">
              <a:buFont typeface="Arial" charset="0"/>
              <a:buChar char="•"/>
            </a:pPr>
            <a:r>
              <a:rPr lang="ja-JP" altLang="en-US" sz="2800" b="1" dirty="0">
                <a:latin typeface="Hiragino Kaku Gothic Pro W6" charset="-128"/>
                <a:ea typeface="Hiragino Kaku Gothic Pro W6" charset="-128"/>
                <a:cs typeface="Hiragino Kaku Gothic Pro W6" charset="-128"/>
              </a:rPr>
              <a:t>ゴールにつなげる戦略を導き出す道具</a:t>
            </a:r>
            <a:endParaRPr lang="en-US" altLang="ja-JP" sz="2800" b="1" dirty="0">
              <a:latin typeface="Hiragino Kaku Gothic Pro W6" charset="-128"/>
              <a:ea typeface="Hiragino Kaku Gothic Pro W6" charset="-128"/>
              <a:cs typeface="Hiragino Kaku Gothic Pro W6" charset="-128"/>
            </a:endParaRPr>
          </a:p>
          <a:p>
            <a:pPr marL="307181" indent="-307181">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dirty="0">
                <a:solidFill>
                  <a:srgbClr val="0000FF"/>
                </a:solidFill>
                <a:latin typeface="Hiragino Kaku Gothic Pro W6" charset="-128"/>
                <a:ea typeface="Hiragino Kaku Gothic Pro W6" charset="-128"/>
                <a:cs typeface="Hiragino Kaku Gothic Pro W6" charset="-128"/>
              </a:rPr>
              <a:t>会話を促すもの</a:t>
            </a:r>
            <a:r>
              <a:rPr lang="ja-JP" altLang="en-US" sz="2800" b="1" dirty="0">
                <a:latin typeface="Hiragino Kaku Gothic Pro W6" charset="-128"/>
                <a:ea typeface="Hiragino Kaku Gothic Pro W6" charset="-128"/>
                <a:cs typeface="Hiragino Kaku Gothic Pro W6" charset="-128"/>
              </a:rPr>
              <a:t>であるべき</a:t>
            </a:r>
            <a:endParaRPr lang="en-US" altLang="ja-JP" sz="2800" b="1" dirty="0">
              <a:latin typeface="Hiragino Kaku Gothic Pro W6" charset="-128"/>
              <a:ea typeface="Hiragino Kaku Gothic Pro W6" charset="-128"/>
              <a:cs typeface="Hiragino Kaku Gothic Pro W6" charset="-128"/>
            </a:endParaRPr>
          </a:p>
          <a:p>
            <a:pPr marL="307181" indent="-307181">
              <a:buFont typeface="Arial" charset="0"/>
              <a:buChar char="•"/>
            </a:pPr>
            <a:r>
              <a:rPr lang="en-US" altLang="ja-JP" sz="2800" b="1" dirty="0">
                <a:latin typeface="Hiragino Kaku Gothic Pro W6" charset="-128"/>
                <a:ea typeface="Hiragino Kaku Gothic Pro W6" charset="-128"/>
                <a:cs typeface="Hiragino Kaku Gothic Pro W6" charset="-128"/>
              </a:rPr>
              <a:t> </a:t>
            </a:r>
            <a:r>
              <a:rPr lang="ja-JP" altLang="en-US" sz="2800" b="1" dirty="0">
                <a:solidFill>
                  <a:srgbClr val="0000FF"/>
                </a:solidFill>
                <a:latin typeface="Hiragino Kaku Gothic Pro W6" charset="-128"/>
                <a:ea typeface="Hiragino Kaku Gothic Pro W6" charset="-128"/>
                <a:cs typeface="Hiragino Kaku Gothic Pro W6" charset="-128"/>
              </a:rPr>
              <a:t>行動につながるもの</a:t>
            </a:r>
            <a:r>
              <a:rPr lang="ja-JP" altLang="en-US" sz="2800" b="1" dirty="0">
                <a:latin typeface="Hiragino Kaku Gothic Pro W6" charset="-128"/>
                <a:ea typeface="Hiragino Kaku Gothic Pro W6" charset="-128"/>
                <a:cs typeface="Hiragino Kaku Gothic Pro W6" charset="-128"/>
              </a:rPr>
              <a:t>であるべき</a:t>
            </a:r>
            <a:endParaRPr lang="en-US" altLang="ja-JP" sz="2800" b="1" dirty="0">
              <a:latin typeface="Hiragino Kaku Gothic Pro W6" charset="-128"/>
              <a:ea typeface="Hiragino Kaku Gothic Pro W6" charset="-128"/>
              <a:cs typeface="Hiragino Kaku Gothic Pro W6" charset="-128"/>
            </a:endParaRPr>
          </a:p>
          <a:p>
            <a:pPr marL="428625" indent="-428625">
              <a:buFont typeface="Arial" charset="0"/>
              <a:buChar char="•"/>
            </a:pPr>
            <a:r>
              <a:rPr lang="ja-JP" altLang="en-US" sz="2800" b="1" dirty="0">
                <a:latin typeface="Hiragino Kaku Gothic Pro W6" charset="-128"/>
                <a:ea typeface="Hiragino Kaku Gothic Pro W6" charset="-128"/>
                <a:cs typeface="Hiragino Kaku Gothic Pro W6" charset="-128"/>
              </a:rPr>
              <a:t>計測するものは</a:t>
            </a:r>
            <a:r>
              <a:rPr lang="ja-JP" altLang="en-US" sz="2800" b="1" dirty="0" smtClean="0">
                <a:solidFill>
                  <a:srgbClr val="0000FF"/>
                </a:solidFill>
                <a:latin typeface="Hiragino Kaku Gothic Pro W6" charset="-128"/>
                <a:ea typeface="Hiragino Kaku Gothic Pro W6" charset="-128"/>
                <a:cs typeface="Hiragino Kaku Gothic Pro W6" charset="-128"/>
              </a:rPr>
              <a:t>少なく</a:t>
            </a:r>
            <a:r>
              <a:rPr lang="ja-JP" altLang="en-US" sz="2800" b="1" dirty="0" smtClean="0">
                <a:solidFill>
                  <a:schemeClr val="tx1"/>
                </a:solidFill>
                <a:latin typeface="Hiragino Kaku Gothic Pro W6" charset="-128"/>
                <a:ea typeface="Hiragino Kaku Gothic Pro W6" charset="-128"/>
                <a:cs typeface="Hiragino Kaku Gothic Pro W6" charset="-128"/>
              </a:rPr>
              <a:t>すべき</a:t>
            </a:r>
            <a:endParaRPr lang="ja-JP" altLang="en-US" sz="2800" b="1" dirty="0">
              <a:solidFill>
                <a:schemeClr val="tx1"/>
              </a:solidFill>
              <a:latin typeface="Hiragino Kaku Gothic Pro W6" charset="-128"/>
              <a:ea typeface="Hiragino Kaku Gothic Pro W6" charset="-128"/>
              <a:cs typeface="Hiragino Kaku Gothic Pro W6" charset="-128"/>
            </a:endParaRPr>
          </a:p>
          <a:p>
            <a:pPr marL="428625" indent="-428625">
              <a:buFont typeface="Arial" charset="0"/>
              <a:buChar char="•"/>
            </a:pPr>
            <a:r>
              <a:rPr lang="ja-JP" altLang="en-US" sz="2800" b="1" dirty="0">
                <a:solidFill>
                  <a:schemeClr val="tx1"/>
                </a:solidFill>
                <a:latin typeface="Hiragino Kaku Gothic Pro W6" charset="-128"/>
                <a:ea typeface="Hiragino Kaku Gothic Pro W6" charset="-128"/>
                <a:cs typeface="Hiragino Kaku Gothic Pro W6" charset="-128"/>
              </a:rPr>
              <a:t>チーム・プロダクトを</a:t>
            </a:r>
            <a:r>
              <a:rPr lang="ja-JP" altLang="en-US" sz="2800" b="1" dirty="0">
                <a:solidFill>
                  <a:srgbClr val="0000FF"/>
                </a:solidFill>
                <a:latin typeface="Hiragino Kaku Gothic Pro W6" charset="-128"/>
                <a:ea typeface="Hiragino Kaku Gothic Pro W6" charset="-128"/>
                <a:cs typeface="Hiragino Kaku Gothic Pro W6" charset="-128"/>
              </a:rPr>
              <a:t>成長</a:t>
            </a:r>
            <a:r>
              <a:rPr lang="ja-JP" altLang="en-US" sz="2800" b="1" dirty="0" smtClean="0">
                <a:solidFill>
                  <a:srgbClr val="0000FF"/>
                </a:solidFill>
                <a:latin typeface="Hiragino Kaku Gothic Pro W6" charset="-128"/>
                <a:ea typeface="Hiragino Kaku Gothic Pro W6" charset="-128"/>
                <a:cs typeface="Hiragino Kaku Gothic Pro W6" charset="-128"/>
              </a:rPr>
              <a:t>させる</a:t>
            </a:r>
            <a:r>
              <a:rPr lang="ja-JP" altLang="en-US" sz="2800" b="1" dirty="0" smtClean="0">
                <a:solidFill>
                  <a:schemeClr val="tx1"/>
                </a:solidFill>
                <a:latin typeface="Hiragino Kaku Gothic Pro W6" charset="-128"/>
                <a:ea typeface="Hiragino Kaku Gothic Pro W6" charset="-128"/>
                <a:cs typeface="Hiragino Kaku Gothic Pro W6" charset="-128"/>
              </a:rPr>
              <a:t>ために</a:t>
            </a:r>
            <a:r>
              <a:rPr lang="en-US" altLang="ja-JP" sz="2800" b="1" dirty="0">
                <a:solidFill>
                  <a:schemeClr val="tx1"/>
                </a:solidFill>
                <a:latin typeface="Hiragino Kaku Gothic Pro W6" charset="-128"/>
                <a:ea typeface="Hiragino Kaku Gothic Pro W6" charset="-128"/>
                <a:cs typeface="Hiragino Kaku Gothic Pro W6" charset="-128"/>
              </a:rPr>
              <a:t/>
            </a:r>
            <a:br>
              <a:rPr lang="en-US" altLang="ja-JP" sz="2800" b="1" dirty="0">
                <a:solidFill>
                  <a:schemeClr val="tx1"/>
                </a:solidFill>
                <a:latin typeface="Hiragino Kaku Gothic Pro W6" charset="-128"/>
                <a:ea typeface="Hiragino Kaku Gothic Pro W6" charset="-128"/>
                <a:cs typeface="Hiragino Kaku Gothic Pro W6" charset="-128"/>
              </a:rPr>
            </a:br>
            <a:r>
              <a:rPr lang="ja-JP" altLang="en-US" sz="2800" b="1" dirty="0" smtClean="0">
                <a:solidFill>
                  <a:schemeClr val="tx1"/>
                </a:solidFill>
                <a:latin typeface="Hiragino Kaku Gothic Pro W6" charset="-128"/>
                <a:ea typeface="Hiragino Kaku Gothic Pro W6" charset="-128"/>
                <a:cs typeface="Hiragino Kaku Gothic Pro W6" charset="-128"/>
              </a:rPr>
              <a:t>使用</a:t>
            </a:r>
            <a:r>
              <a:rPr lang="ja-JP" altLang="en-US" sz="2800" b="1" dirty="0">
                <a:solidFill>
                  <a:schemeClr val="tx1"/>
                </a:solidFill>
                <a:latin typeface="Hiragino Kaku Gothic Pro W6" charset="-128"/>
                <a:ea typeface="Hiragino Kaku Gothic Pro W6" charset="-128"/>
                <a:cs typeface="Hiragino Kaku Gothic Pro W6" charset="-128"/>
              </a:rPr>
              <a:t>すべき</a:t>
            </a:r>
          </a:p>
        </p:txBody>
      </p:sp>
    </p:spTree>
    <p:extLst>
      <p:ext uri="{BB962C8B-B14F-4D97-AF65-F5344CB8AC3E}">
        <p14:creationId xmlns:p14="http://schemas.microsoft.com/office/powerpoint/2010/main" val="149810654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lang="ja-JP" altLang="en-US" sz="4800" b="1" dirty="0" smtClean="0">
                <a:latin typeface="Hiragino Kaku Gothic Pro W6" charset="-128"/>
                <a:ea typeface="Hiragino Kaku Gothic Pro W6" charset="-128"/>
                <a:cs typeface="Hiragino Kaku Gothic Pro W6" charset="-128"/>
              </a:rPr>
              <a:t>結論</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92</a:t>
            </a:fld>
            <a:endParaRPr kumimoji="1" lang="ja-JP" altLang="en-US"/>
          </a:p>
        </p:txBody>
      </p:sp>
      <p:sp>
        <p:nvSpPr>
          <p:cNvPr id="9" name="コンテンツ プレースホルダー 8"/>
          <p:cNvSpPr>
            <a:spLocks noGrp="1"/>
          </p:cNvSpPr>
          <p:nvPr>
            <p:ph idx="1"/>
          </p:nvPr>
        </p:nvSpPr>
        <p:spPr>
          <a:noFill/>
          <a:ln>
            <a:noFill/>
          </a:ln>
        </p:spPr>
        <p:txBody>
          <a:bodyPr anchor="ctr" anchorCtr="0">
            <a:noAutofit/>
          </a:bodyPr>
          <a:lstStyle/>
          <a:p>
            <a:pPr algn="ctr"/>
            <a:r>
              <a:rPr lang="ja-JP" altLang="en-US" sz="6000" b="1" dirty="0" smtClean="0">
                <a:solidFill>
                  <a:srgbClr val="0000FF"/>
                </a:solidFill>
                <a:latin typeface="Hiragino Kaku Gothic Pro W6" charset="-128"/>
                <a:ea typeface="Hiragino Kaku Gothic Pro W6" charset="-128"/>
                <a:cs typeface="Hiragino Kaku Gothic Pro W6" charset="-128"/>
              </a:rPr>
              <a:t>彼を知り己れを知れば</a:t>
            </a:r>
            <a:endParaRPr lang="en-US" altLang="ja-JP" sz="6000" b="1" dirty="0" smtClean="0">
              <a:solidFill>
                <a:srgbClr val="0000FF"/>
              </a:solidFill>
              <a:latin typeface="Hiragino Kaku Gothic Pro W6" charset="-128"/>
              <a:ea typeface="Hiragino Kaku Gothic Pro W6" charset="-128"/>
              <a:cs typeface="Hiragino Kaku Gothic Pro W6" charset="-128"/>
            </a:endParaRPr>
          </a:p>
          <a:p>
            <a:pPr algn="ctr"/>
            <a:r>
              <a:rPr lang="ja-JP" altLang="en-US" sz="6000" b="1" dirty="0" smtClean="0">
                <a:solidFill>
                  <a:srgbClr val="0000FF"/>
                </a:solidFill>
                <a:latin typeface="Hiragino Kaku Gothic Pro W6" charset="-128"/>
                <a:ea typeface="Hiragino Kaku Gothic Pro W6" charset="-128"/>
                <a:cs typeface="Hiragino Kaku Gothic Pro W6" charset="-128"/>
              </a:rPr>
              <a:t>百戦して殆うからず。</a:t>
            </a:r>
            <a:endParaRPr lang="ja-JP" altLang="en-US" sz="6000" b="1" dirty="0">
              <a:solidFill>
                <a:srgbClr val="0000FF"/>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52185453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tx1"/>
          </a:solidFill>
        </p:spPr>
        <p:txBody>
          <a:bodyPr/>
          <a:lstStyle/>
          <a:p>
            <a:r>
              <a:rPr kumimoji="1" lang="ja-JP" altLang="en-US" sz="4800" b="1" smtClean="0">
                <a:latin typeface="Hiragino Kaku Gothic Pro W6" charset="-128"/>
                <a:ea typeface="Hiragino Kaku Gothic Pro W6" charset="-128"/>
                <a:cs typeface="Hiragino Kaku Gothic Pro W6" charset="-128"/>
              </a:rPr>
              <a:t>メトリクス</a:t>
            </a:r>
            <a:r>
              <a:rPr lang="ja-JP" altLang="en-US" sz="4800" b="1" smtClean="0">
                <a:latin typeface="Hiragino Kaku Gothic Pro W6" charset="-128"/>
                <a:ea typeface="Hiragino Kaku Gothic Pro W6" charset="-128"/>
                <a:cs typeface="Hiragino Kaku Gothic Pro W6" charset="-128"/>
              </a:rPr>
              <a:t>で</a:t>
            </a:r>
            <a:r>
              <a:rPr lang="en-US" altLang="ja-JP" sz="4800" b="1" dirty="0" smtClean="0">
                <a:solidFill>
                  <a:srgbClr val="FF0000"/>
                </a:solidFill>
                <a:latin typeface="Hiragino Kaku Gothic Pro W6" charset="-128"/>
                <a:ea typeface="Hiragino Kaku Gothic Pro W6" charset="-128"/>
                <a:cs typeface="Hiragino Kaku Gothic Pro W6" charset="-128"/>
              </a:rPr>
              <a:t>YeaOh!</a:t>
            </a:r>
            <a:r>
              <a:rPr lang="ja-JP" altLang="en-US" sz="4800" b="1" dirty="0" smtClean="0">
                <a:latin typeface="Hiragino Kaku Gothic Pro W6" charset="-128"/>
                <a:ea typeface="Hiragino Kaku Gothic Pro W6" charset="-128"/>
                <a:cs typeface="Hiragino Kaku Gothic Pro W6" charset="-128"/>
              </a:rPr>
              <a:t>な現場を</a:t>
            </a:r>
            <a:endParaRPr kumimoji="1" lang="ja-JP" altLang="en-US" sz="4800" b="1" dirty="0">
              <a:latin typeface="Hiragino Kaku Gothic Pro W6" charset="-128"/>
              <a:ea typeface="Hiragino Kaku Gothic Pro W6" charset="-128"/>
              <a:cs typeface="Hiragino Kaku Gothic Pro W6" charset="-128"/>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93</a:t>
            </a:fld>
            <a:endParaRPr kumimoji="1" lang="ja-JP" altLang="en-US"/>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163" y="1152280"/>
            <a:ext cx="4275674" cy="5204069"/>
          </a:xfrm>
          <a:prstGeom prst="rect">
            <a:avLst/>
          </a:prstGeom>
        </p:spPr>
      </p:pic>
      <p:sp>
        <p:nvSpPr>
          <p:cNvPr id="9" name="タイトル 2"/>
          <p:cNvSpPr txBox="1">
            <a:spLocks/>
          </p:cNvSpPr>
          <p:nvPr/>
        </p:nvSpPr>
        <p:spPr>
          <a:xfrm>
            <a:off x="6709837" y="5996349"/>
            <a:ext cx="2434163" cy="36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1000" dirty="0">
                <a:solidFill>
                  <a:schemeClr val="tx1"/>
                </a:solidFill>
                <a:latin typeface="Hiragino Kaku Gothic Pro W6" charset="-128"/>
                <a:ea typeface="Hiragino Kaku Gothic Pro W6" charset="-128"/>
                <a:cs typeface="Hiragino Kaku Gothic Pro W6" charset="-128"/>
              </a:rPr>
              <a:t>Photo </a:t>
            </a:r>
            <a:r>
              <a:rPr lang="en-US" altLang="ja-JP" sz="1000" dirty="0" smtClean="0">
                <a:solidFill>
                  <a:schemeClr val="tx1"/>
                </a:solidFill>
                <a:latin typeface="Hiragino Kaku Gothic Pro W6" charset="-128"/>
                <a:ea typeface="Hiragino Kaku Gothic Pro W6" charset="-128"/>
                <a:cs typeface="Hiragino Kaku Gothic Pro W6" charset="-128"/>
              </a:rPr>
              <a:t>by </a:t>
            </a:r>
            <a:r>
              <a:rPr lang="ja-JP" altLang="en-US" sz="1000" u="sng" dirty="0" smtClean="0">
                <a:latin typeface="Hiragino Kaku Gothic Pro W6" charset="-128"/>
                <a:ea typeface="Hiragino Kaku Gothic Pro W6" charset="-128"/>
                <a:cs typeface="Hiragino Kaku Gothic Pro W6" charset="-128"/>
                <a:hlinkClick r:id="rId4" tooltip="User:笹木笹木 (page does not exist)"/>
              </a:rPr>
              <a:t>笹木</a:t>
            </a:r>
            <a:r>
              <a:rPr lang="ja-JP" altLang="en-US" sz="1000" u="sng" dirty="0">
                <a:latin typeface="Hiragino Kaku Gothic Pro W6" charset="-128"/>
                <a:ea typeface="Hiragino Kaku Gothic Pro W6" charset="-128"/>
                <a:cs typeface="Hiragino Kaku Gothic Pro W6" charset="-128"/>
                <a:hlinkClick r:id="rId4" tooltip="User:笹木笹木 (page does not exist)"/>
              </a:rPr>
              <a:t>笹木</a:t>
            </a:r>
            <a:r>
              <a:rPr lang="en-US" altLang="ja-JP" sz="1000" dirty="0" smtClean="0">
                <a:solidFill>
                  <a:schemeClr val="tx1"/>
                </a:solidFill>
                <a:latin typeface="Hiragino Kaku Gothic Pro W6" charset="-128"/>
                <a:ea typeface="Hiragino Kaku Gothic Pro W6" charset="-128"/>
                <a:cs typeface="Hiragino Kaku Gothic Pro W6" charset="-128"/>
              </a:rPr>
              <a:t>/ </a:t>
            </a:r>
            <a:r>
              <a:rPr lang="en-US" altLang="ja-JP" sz="1000" dirty="0">
                <a:solidFill>
                  <a:schemeClr val="tx1"/>
                </a:solidFill>
                <a:latin typeface="Hiragino Kaku Gothic Pro W6" charset="-128"/>
                <a:ea typeface="Hiragino Kaku Gothic Pro W6" charset="-128"/>
                <a:cs typeface="Hiragino Kaku Gothic Pro W6" charset="-128"/>
                <a:hlinkClick r:id="rId5"/>
              </a:rPr>
              <a:t>CC BY-SA </a:t>
            </a:r>
            <a:r>
              <a:rPr lang="ja-JP" altLang="en-US" sz="1000" dirty="0">
                <a:solidFill>
                  <a:schemeClr val="tx1"/>
                </a:solidFill>
                <a:latin typeface="Hiragino Kaku Gothic Pro W6" charset="-128"/>
                <a:ea typeface="Hiragino Kaku Gothic Pro W6" charset="-128"/>
                <a:cs typeface="Hiragino Kaku Gothic Pro W6" charset="-128"/>
                <a:hlinkClick r:id="rId5"/>
              </a:rPr>
              <a:t>３</a:t>
            </a:r>
            <a:r>
              <a:rPr lang="en-US" altLang="ja-JP" sz="1000" dirty="0">
                <a:solidFill>
                  <a:schemeClr val="tx1"/>
                </a:solidFill>
                <a:latin typeface="Hiragino Kaku Gothic Pro W6" charset="-128"/>
                <a:ea typeface="Hiragino Kaku Gothic Pro W6" charset="-128"/>
                <a:cs typeface="Hiragino Kaku Gothic Pro W6" charset="-128"/>
                <a:hlinkClick r:id="rId5"/>
              </a:rPr>
              <a:t>.0</a:t>
            </a:r>
            <a:endParaRPr lang="is-IS" altLang="ja-JP" sz="1000" dirty="0">
              <a:solidFill>
                <a:schemeClr val="tx1"/>
              </a:solidFill>
              <a:latin typeface="Hiragino Kaku Gothic Pro W6" charset="-128"/>
              <a:ea typeface="Hiragino Kaku Gothic Pro W6" charset="-128"/>
              <a:cs typeface="Hiragino Kaku Gothic Pro W6" charset="-128"/>
            </a:endParaRPr>
          </a:p>
        </p:txBody>
      </p:sp>
    </p:spTree>
    <p:extLst>
      <p:ext uri="{BB962C8B-B14F-4D97-AF65-F5344CB8AC3E}">
        <p14:creationId xmlns:p14="http://schemas.microsoft.com/office/powerpoint/2010/main" val="157842438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94</a:t>
            </a:fld>
            <a:endParaRPr kumimoji="1" lang="ja-JP" altLang="en-US"/>
          </a:p>
        </p:txBody>
      </p:sp>
      <p:sp>
        <p:nvSpPr>
          <p:cNvPr id="9" name="コンテンツ プレースホルダー 8"/>
          <p:cNvSpPr>
            <a:spLocks noGrp="1"/>
          </p:cNvSpPr>
          <p:nvPr>
            <p:ph idx="1"/>
          </p:nvPr>
        </p:nvSpPr>
        <p:spPr>
          <a:xfrm>
            <a:off x="-13938" y="1"/>
            <a:ext cx="9157938" cy="6096001"/>
          </a:xfrm>
          <a:solidFill>
            <a:schemeClr val="tx1">
              <a:lumMod val="50000"/>
            </a:schemeClr>
          </a:solidFill>
          <a:ln>
            <a:solidFill>
              <a:schemeClr val="tx1">
                <a:lumMod val="50000"/>
              </a:schemeClr>
            </a:solidFill>
          </a:ln>
        </p:spPr>
        <p:txBody>
          <a:bodyPr anchor="ctr" anchorCtr="0">
            <a:noAutofit/>
          </a:bodyPr>
          <a:lstStyle/>
          <a:p>
            <a:pPr algn="ctr"/>
            <a:r>
              <a:rPr kumimoji="1" lang="en-US" altLang="ja-JP" sz="12000" dirty="0" smtClean="0">
                <a:solidFill>
                  <a:schemeClr val="bg1"/>
                </a:solidFill>
              </a:rPr>
              <a:t>BEST</a:t>
            </a:r>
          </a:p>
          <a:p>
            <a:pPr algn="ctr"/>
            <a:r>
              <a:rPr lang="en-US" altLang="ja-JP" sz="12000" dirty="0" smtClean="0">
                <a:solidFill>
                  <a:schemeClr val="bg1"/>
                </a:solidFill>
              </a:rPr>
              <a:t>IN THE</a:t>
            </a:r>
          </a:p>
          <a:p>
            <a:pPr algn="ctr"/>
            <a:r>
              <a:rPr kumimoji="1" lang="en-US" altLang="ja-JP" sz="12000" dirty="0" smtClean="0">
                <a:solidFill>
                  <a:schemeClr val="bg1"/>
                </a:solidFill>
              </a:rPr>
              <a:t>WORLD</a:t>
            </a:r>
          </a:p>
        </p:txBody>
      </p:sp>
    </p:spTree>
    <p:extLst>
      <p:ext uri="{BB962C8B-B14F-4D97-AF65-F5344CB8AC3E}">
        <p14:creationId xmlns:p14="http://schemas.microsoft.com/office/powerpoint/2010/main" val="2105263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設定 6">
      <a:dk1>
        <a:srgbClr val="595959"/>
      </a:dk1>
      <a:lt1>
        <a:srgbClr val="FFFFFF"/>
      </a:lt1>
      <a:dk2>
        <a:srgbClr val="E50012"/>
      </a:dk2>
      <a:lt2>
        <a:srgbClr val="DEDEDE"/>
      </a:lt2>
      <a:accent1>
        <a:srgbClr val="797979"/>
      </a:accent1>
      <a:accent2>
        <a:srgbClr val="EB9D00"/>
      </a:accent2>
      <a:accent3>
        <a:srgbClr val="BFBFBF"/>
      </a:accent3>
      <a:accent4>
        <a:srgbClr val="FFC000"/>
      </a:accent4>
      <a:accent5>
        <a:srgbClr val="E50012"/>
      </a:accent5>
      <a:accent6>
        <a:srgbClr val="FF7C80"/>
      </a:accent6>
      <a:hlink>
        <a:srgbClr val="0000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ln>
          <a:solidFill>
            <a:srgbClr val="FF0000"/>
          </a:solidFill>
        </a:ln>
      </a:spPr>
      <a:bodyPr anchor="ctr" anchorCtr="0">
        <a:noAutofit/>
      </a:bodyPr>
      <a:lstStyle>
        <a:defPPr algn="l">
          <a:defRPr sz="1800" b="0" dirty="0" smtClean="0">
            <a:solidFill>
              <a:schemeClr val="tx1"/>
            </a:solidFill>
            <a:latin typeface="Hiragino Kaku Gothic Pro W3" charset="-128"/>
            <a:ea typeface="Hiragino Kaku Gothic Pro W3" charset="-128"/>
            <a:cs typeface="Hiragino Kaku Gothic Pro W3" charset="-128"/>
          </a:defRPr>
        </a:defPPr>
      </a:lstStyle>
    </a:txDef>
  </a:objectDefaults>
  <a:extraClrSchemeLst/>
  <a:extLst>
    <a:ext uri="{05A4C25C-085E-4340-85A3-A5531E510DB2}">
      <thm15:themeFamily xmlns:thm15="http://schemas.microsoft.com/office/thememl/2012/main" xmlns="" name="プレゼンテーション5" id="{635F5DAF-CAC2-7442-AA3A-C2EB436D7EA4}" vid="{EDE04049-9C0B-7A42-88BF-C34543A26365}"/>
    </a:ext>
  </a:extLst>
</a:theme>
</file>

<file path=ppt/theme/theme2.xml><?xml version="1.0" encoding="utf-8"?>
<a:theme xmlns:a="http://schemas.openxmlformats.org/drawingml/2006/main" name="1_Office テーマ">
  <a:themeElements>
    <a:clrScheme name="資料作成用">
      <a:dk1>
        <a:srgbClr val="595959"/>
      </a:dk1>
      <a:lt1>
        <a:sysClr val="window" lastClr="FFFFFF"/>
      </a:lt1>
      <a:dk2>
        <a:srgbClr val="E50012"/>
      </a:dk2>
      <a:lt2>
        <a:srgbClr val="DEDEDE"/>
      </a:lt2>
      <a:accent1>
        <a:srgbClr val="797979"/>
      </a:accent1>
      <a:accent2>
        <a:srgbClr val="EB9D00"/>
      </a:accent2>
      <a:accent3>
        <a:srgbClr val="BFBFBF"/>
      </a:accent3>
      <a:accent4>
        <a:srgbClr val="FFC000"/>
      </a:accent4>
      <a:accent5>
        <a:srgbClr val="595959"/>
      </a:accent5>
      <a:accent6>
        <a:srgbClr val="FF7C80"/>
      </a:accent6>
      <a:hlink>
        <a:srgbClr val="FFFF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4800" dirty="0" smtClean="0">
            <a:solidFill>
              <a:srgbClr val="595959"/>
            </a:solidFill>
            <a:latin typeface="HGPｺﾞｼｯｸE" panose="020B0900000000000000" pitchFamily="50" charset="-128"/>
            <a:ea typeface="HGPｺﾞｼｯｸE" panose="020B0900000000000000" pitchFamily="50" charset="-128"/>
          </a:defRPr>
        </a:defPPr>
      </a:lstStyle>
    </a:txDef>
  </a:objectDefaults>
  <a:extraClrSchemeLst/>
  <a:extLst>
    <a:ext uri="{05A4C25C-085E-4340-85A3-A5531E510DB2}">
      <thm15:themeFamily xmlns:thm15="http://schemas.microsoft.com/office/thememl/2012/main" xmlns="" name="プレゼンテーション5" id="{635F5DAF-CAC2-7442-AA3A-C2EB436D7EA4}" vid="{A7687B34-BA34-1C4A-8369-B92120B4590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macテンプレート4_3</Template>
  <TotalTime>673</TotalTime>
  <Words>3306</Words>
  <Application>Microsoft Macintosh PowerPoint</Application>
  <PresentationFormat>画面に合わせる (4:3)</PresentationFormat>
  <Paragraphs>883</Paragraphs>
  <Slides>94</Slides>
  <Notes>32</Notes>
  <HiddenSlides>0</HiddenSlides>
  <MMClips>0</MMClips>
  <ScaleCrop>false</ScaleCrop>
  <HeadingPairs>
    <vt:vector size="4" baseType="variant">
      <vt:variant>
        <vt:lpstr>テーマ</vt:lpstr>
      </vt:variant>
      <vt:variant>
        <vt:i4>2</vt:i4>
      </vt:variant>
      <vt:variant>
        <vt:lpstr>スライド タイトル</vt:lpstr>
      </vt:variant>
      <vt:variant>
        <vt:i4>94</vt:i4>
      </vt:variant>
    </vt:vector>
  </HeadingPairs>
  <TitlesOfParts>
    <vt:vector size="96" baseType="lpstr">
      <vt:lpstr>Office テーマ</vt:lpstr>
      <vt:lpstr>1_Office テーマ</vt:lpstr>
      <vt:lpstr>新たなアジャイルの地平へ -Agile2017報告-</vt:lpstr>
      <vt:lpstr>Agile2017</vt:lpstr>
      <vt:lpstr>場所：米フロリダ州オーランド</vt:lpstr>
      <vt:lpstr>日本からの参加者：x名</vt:lpstr>
      <vt:lpstr>自己紹介</vt:lpstr>
      <vt:lpstr>Agile2014にも登壇しています</vt:lpstr>
      <vt:lpstr>参加目的 (1)</vt:lpstr>
      <vt:lpstr>参加目的 (2)</vt:lpstr>
      <vt:lpstr>アジェンダ</vt:lpstr>
      <vt:lpstr>1. カンファレンスの概要</vt:lpstr>
      <vt:lpstr>基本情報</vt:lpstr>
      <vt:lpstr>主催者</vt:lpstr>
      <vt:lpstr>セッションの傾向（2017）</vt:lpstr>
      <vt:lpstr>セッションの傾向（2016）</vt:lpstr>
      <vt:lpstr>PowerPoint プレゼンテーション</vt:lpstr>
      <vt:lpstr>カンファレンス分析 (2)</vt:lpstr>
      <vt:lpstr>2. カンファレンスの概要</vt:lpstr>
      <vt:lpstr>RSGT 2016</vt:lpstr>
      <vt:lpstr>Agile2016</vt:lpstr>
      <vt:lpstr>海外のアジャイル普及状況調査</vt:lpstr>
      <vt:lpstr>PowerPoint プレゼンテーション</vt:lpstr>
      <vt:lpstr>1. カンファレンスの概要</vt:lpstr>
      <vt:lpstr>（例）DevOpsのメトリクス</vt:lpstr>
      <vt:lpstr>（例）DevOpsのメトリクス</vt:lpstr>
      <vt:lpstr>メトリクスの改善策</vt:lpstr>
      <vt:lpstr>メトリクスの改善策</vt:lpstr>
      <vt:lpstr>PowerPoint プレゼンテーション</vt:lpstr>
      <vt:lpstr>さて、</vt:lpstr>
      <vt:lpstr>よくある質問</vt:lpstr>
      <vt:lpstr>今回のテーマ</vt:lpstr>
      <vt:lpstr>アジェンダ</vt:lpstr>
      <vt:lpstr>1. メトリクスの基礎</vt:lpstr>
      <vt:lpstr>メトリクスとは何か？</vt:lpstr>
      <vt:lpstr>理論的背景</vt:lpstr>
      <vt:lpstr>「経験的」とは？</vt:lpstr>
      <vt:lpstr>PowerPoint プレゼンテーション</vt:lpstr>
      <vt:lpstr>PowerPoint プレゼンテーション</vt:lpstr>
      <vt:lpstr>PowerPoint プレゼンテーション</vt:lpstr>
      <vt:lpstr>基本：事実をベースとする</vt:lpstr>
      <vt:lpstr>「厳密性」よりも「有用性」を</vt:lpstr>
      <vt:lpstr>基本メトリクスと導出メトリクス(1)</vt:lpstr>
      <vt:lpstr>基本メトリクスと導出メトリクス(2)</vt:lpstr>
      <vt:lpstr>PowerPoint プレゼンテーション</vt:lpstr>
      <vt:lpstr>ポイント</vt:lpstr>
      <vt:lpstr>適切なものがなければ創ろう</vt:lpstr>
      <vt:lpstr>「時間」を絡めて考えてみよう</vt:lpstr>
      <vt:lpstr>メトリクスの取得・活用手順</vt:lpstr>
      <vt:lpstr>2. プロダクト開発の 現場で必要な メトリクス</vt:lpstr>
      <vt:lpstr>この章のポイント</vt:lpstr>
      <vt:lpstr>プロダクトオーナーの定義</vt:lpstr>
      <vt:lpstr>スクラムマスターの定義</vt:lpstr>
      <vt:lpstr>メトリクスの種類</vt:lpstr>
      <vt:lpstr>プロセスメトリクス</vt:lpstr>
      <vt:lpstr>プロダクトメトリクス</vt:lpstr>
      <vt:lpstr>役割とメトリクスの相関</vt:lpstr>
      <vt:lpstr>さらに押えておきたいポイント</vt:lpstr>
      <vt:lpstr>ステークホルダーをめぐる課題</vt:lpstr>
      <vt:lpstr>PowerPoint プレゼンテーション</vt:lpstr>
      <vt:lpstr>具体的な事例</vt:lpstr>
      <vt:lpstr>アクション実施前</vt:lpstr>
      <vt:lpstr>実施したアクション</vt:lpstr>
      <vt:lpstr>アクション実施後</vt:lpstr>
      <vt:lpstr>アクション実施前</vt:lpstr>
      <vt:lpstr>ステークホルダーの反応</vt:lpstr>
      <vt:lpstr>ふりかえり</vt:lpstr>
      <vt:lpstr>メトリクスのポイント</vt:lpstr>
      <vt:lpstr>ステークホルダーとメトリクス</vt:lpstr>
      <vt:lpstr>3. メトリクスの 実践的活用法</vt:lpstr>
      <vt:lpstr>PowerPoint プレゼンテーション</vt:lpstr>
      <vt:lpstr>最初のアクション</vt:lpstr>
      <vt:lpstr>数値の変化とその分析例</vt:lpstr>
      <vt:lpstr>PowerPoint プレゼンテーション</vt:lpstr>
      <vt:lpstr>ある日のメンバーからの報告</vt:lpstr>
      <vt:lpstr>ちょっと待てやオイコラ！</vt:lpstr>
      <vt:lpstr>発覚した問題</vt:lpstr>
      <vt:lpstr>何が問題だったか？</vt:lpstr>
      <vt:lpstr>実施したアクション</vt:lpstr>
      <vt:lpstr>アクションの効果</vt:lpstr>
      <vt:lpstr>次のメトリクス&amp;アクション</vt:lpstr>
      <vt:lpstr>PowerPoint プレゼンテーション</vt:lpstr>
      <vt:lpstr>4. 結論</vt:lpstr>
      <vt:lpstr>アジャイルとメトリクス</vt:lpstr>
      <vt:lpstr>世界のメトリクスの動向</vt:lpstr>
      <vt:lpstr>メトリクスの種類(1)</vt:lpstr>
      <vt:lpstr>メトリクスの種類(2)</vt:lpstr>
      <vt:lpstr>（参考）メトリクスの例 (1)</vt:lpstr>
      <vt:lpstr>（参考）メトリクスの例 (2)</vt:lpstr>
      <vt:lpstr>（参考）メトリクスの取得元</vt:lpstr>
      <vt:lpstr>（参考）チームとメトリクス</vt:lpstr>
      <vt:lpstr>問診票</vt:lpstr>
      <vt:lpstr>（重要！）メトリクスの原則</vt:lpstr>
      <vt:lpstr>結論</vt:lpstr>
      <vt:lpstr>メトリクスでYeaOh!な現場を</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世界と事例から学ぶ、 プロダクトオーナーの 「素養」としての アジャイルメトリクス</dc:title>
  <dc:creator>伊藤　宏幸</dc:creator>
  <cp:lastModifiedBy>伊藤 宏幸</cp:lastModifiedBy>
  <cp:revision>722</cp:revision>
  <dcterms:created xsi:type="dcterms:W3CDTF">2016-11-21T06:16:44Z</dcterms:created>
  <dcterms:modified xsi:type="dcterms:W3CDTF">2017-07-15T01:51:18Z</dcterms:modified>
</cp:coreProperties>
</file>